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81" r:id="rId17"/>
    <p:sldId id="282" r:id="rId18"/>
    <p:sldId id="283" r:id="rId19"/>
    <p:sldId id="284" r:id="rId20"/>
    <p:sldId id="285" r:id="rId21"/>
    <p:sldId id="286" r:id="rId22"/>
    <p:sldId id="270" r:id="rId23"/>
    <p:sldId id="271" r:id="rId24"/>
    <p:sldId id="275" r:id="rId25"/>
    <p:sldId id="272" r:id="rId26"/>
    <p:sldId id="274" r:id="rId27"/>
    <p:sldId id="273" r:id="rId28"/>
    <p:sldId id="276" r:id="rId29"/>
    <p:sldId id="277" r:id="rId30"/>
    <p:sldId id="280" r:id="rId31"/>
    <p:sldId id="278" r:id="rId32"/>
    <p:sldId id="27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1"/>
  </p:normalViewPr>
  <p:slideViewPr>
    <p:cSldViewPr snapToGrid="0" snapToObjects="1">
      <p:cViewPr varScale="1">
        <p:scale>
          <a:sx n="112" d="100"/>
          <a:sy n="112" d="100"/>
        </p:scale>
        <p:origin x="164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287775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119570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62213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41FF57-D500-D947-82D9-29F21DC9641E}"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41FF57-D500-D947-82D9-29F21DC9641E}"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41FF57-D500-D947-82D9-29F21DC9641E}"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41FF57-D500-D947-82D9-29F21DC9641E}"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41FF57-D500-D947-82D9-29F21DC9641E}"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41FF57-D500-D947-82D9-29F21DC9641E}"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1FF57-D500-D947-82D9-29F21DC9641E}"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41FF57-D500-D947-82D9-29F21DC9641E}"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2207610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41FF57-D500-D947-82D9-29F21DC9641E}"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41FF57-D500-D947-82D9-29F21DC9641E}"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41FF57-D500-D947-82D9-29F21DC9641E}"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99636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1303679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280197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239511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t>11/12/19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8344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297738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7517-4D6F-7647-90D7-6D99578B0AA7}" type="slidenum">
              <a:rPr lang="en-US" smtClean="0"/>
              <a:t>‹#›</a:t>
            </a:fld>
            <a:endParaRPr lang="en-US"/>
          </a:p>
        </p:txBody>
      </p:sp>
    </p:spTree>
    <p:extLst>
      <p:ext uri="{BB962C8B-B14F-4D97-AF65-F5344CB8AC3E}">
        <p14:creationId xmlns:p14="http://schemas.microsoft.com/office/powerpoint/2010/main" val="3826812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t>11/12/19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t>‹#›</a:t>
            </a:fld>
            <a:endParaRPr lang="en-US"/>
          </a:p>
        </p:txBody>
      </p:sp>
    </p:spTree>
    <p:extLst>
      <p:ext uri="{BB962C8B-B14F-4D97-AF65-F5344CB8AC3E}">
        <p14:creationId xmlns:p14="http://schemas.microsoft.com/office/powerpoint/2010/main" val="2881586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1FF57-D500-D947-82D9-29F21DC9641E}" type="datetimeFigureOut">
              <a:rPr lang="en-US" smtClean="0"/>
              <a:t>11/12/19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1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tableplus.com/blog/2018/08/sqlite-vs-mysql-which-database-should-you-use.html" TargetMode="External"/><Relationship Id="rId2" Type="http://schemas.openxmlformats.org/officeDocument/2006/relationships/hyperlink" Target="https://www.sqlite.org/whentouse.htm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7067"/>
            <a:ext cx="7772400" cy="1413526"/>
          </a:xfrm>
        </p:spPr>
        <p:txBody>
          <a:bodyPr>
            <a:normAutofit fontScale="90000"/>
          </a:bodyPr>
          <a:lstStyle/>
          <a:p>
            <a:r>
              <a:rPr lang="en-US" dirty="0">
                <a:latin typeface="Arial Rounded MT Bold" panose="020F0704030504030204" pitchFamily="34" charset="77"/>
              </a:rPr>
              <a:t>DORM MANAGEMENT SYSTEM</a:t>
            </a:r>
          </a:p>
        </p:txBody>
      </p:sp>
      <p:sp>
        <p:nvSpPr>
          <p:cNvPr id="3" name="Subtitle 2"/>
          <p:cNvSpPr>
            <a:spLocks noGrp="1"/>
          </p:cNvSpPr>
          <p:nvPr>
            <p:ph type="subTitle" idx="1"/>
          </p:nvPr>
        </p:nvSpPr>
        <p:spPr>
          <a:xfrm>
            <a:off x="1371600" y="3090593"/>
            <a:ext cx="6400800" cy="1752600"/>
          </a:xfrm>
        </p:spPr>
        <p:txBody>
          <a:bodyPr/>
          <a:lstStyle/>
          <a:p>
            <a:endParaRPr lang="en-US" dirty="0"/>
          </a:p>
          <a:p>
            <a:r>
              <a:rPr lang="en-US" sz="2800" dirty="0"/>
              <a:t>By Ninjas</a:t>
            </a:r>
          </a:p>
          <a:p>
            <a:endParaRPr lang="en-US" dirty="0"/>
          </a:p>
        </p:txBody>
      </p:sp>
    </p:spTree>
    <p:extLst>
      <p:ext uri="{BB962C8B-B14F-4D97-AF65-F5344CB8AC3E}">
        <p14:creationId xmlns:p14="http://schemas.microsoft.com/office/powerpoint/2010/main" val="524320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b="1" dirty="0">
                <a:latin typeface="+mn-lt"/>
              </a:rPr>
              <a:t>FRONTEND: </a:t>
            </a:r>
            <a:r>
              <a:rPr lang="en-US" sz="2400" dirty="0">
                <a:latin typeface="+mn-lt"/>
              </a:rPr>
              <a:t>HTML 5, CSS 3, Bootstrap, JavaScript </a:t>
            </a:r>
          </a:p>
          <a:p>
            <a:r>
              <a:rPr lang="en-US" sz="2400" b="1" dirty="0">
                <a:latin typeface="+mn-lt"/>
              </a:rPr>
              <a:t>BACKEND: </a:t>
            </a:r>
            <a:r>
              <a:rPr lang="en-US" sz="2400" dirty="0">
                <a:latin typeface="+mn-lt"/>
              </a:rPr>
              <a:t>PHP</a:t>
            </a:r>
          </a:p>
          <a:p>
            <a:r>
              <a:rPr lang="en-US" sz="2400" b="1" dirty="0">
                <a:latin typeface="+mn-lt"/>
              </a:rPr>
              <a:t>DATABASE : </a:t>
            </a:r>
            <a:r>
              <a:rPr lang="en-US" sz="2400" dirty="0">
                <a:latin typeface="+mn-lt"/>
              </a:rPr>
              <a:t>MySQL</a:t>
            </a:r>
            <a:endParaRPr lang="en-US" sz="2400" b="1" dirty="0">
              <a:latin typeface="+mn-lt"/>
            </a:endParaRPr>
          </a:p>
        </p:txBody>
      </p:sp>
      <p:sp>
        <p:nvSpPr>
          <p:cNvPr id="2" name="Title 1"/>
          <p:cNvSpPr>
            <a:spLocks noGrp="1"/>
          </p:cNvSpPr>
          <p:nvPr>
            <p:ph type="title"/>
          </p:nvPr>
        </p:nvSpPr>
        <p:spPr/>
        <p:txBody>
          <a:bodyPr/>
          <a:lstStyle/>
          <a:p>
            <a:pPr algn="l"/>
            <a:r>
              <a:rPr lang="en-US" dirty="0">
                <a:solidFill>
                  <a:srgbClr val="0072BC"/>
                </a:solidFill>
                <a:latin typeface="+mj-lt"/>
              </a:rPr>
              <a:t>Software Requirements</a:t>
            </a:r>
          </a:p>
        </p:txBody>
      </p:sp>
      <p:pic>
        <p:nvPicPr>
          <p:cNvPr id="4" name="Picture 3">
            <a:extLst>
              <a:ext uri="{FF2B5EF4-FFF2-40B4-BE49-F238E27FC236}">
                <a16:creationId xmlns:a16="http://schemas.microsoft.com/office/drawing/2014/main" id="{30B922AB-3659-3A45-9E9D-1060367C1E5D}"/>
              </a:ext>
            </a:extLst>
          </p:cNvPr>
          <p:cNvPicPr>
            <a:picLocks noChangeAspect="1"/>
          </p:cNvPicPr>
          <p:nvPr/>
        </p:nvPicPr>
        <p:blipFill>
          <a:blip r:embed="rId2"/>
          <a:stretch>
            <a:fillRect/>
          </a:stretch>
        </p:blipFill>
        <p:spPr>
          <a:xfrm>
            <a:off x="457200" y="4760309"/>
            <a:ext cx="2114550" cy="1090755"/>
          </a:xfrm>
          <a:prstGeom prst="rect">
            <a:avLst/>
          </a:prstGeom>
        </p:spPr>
      </p:pic>
      <p:pic>
        <p:nvPicPr>
          <p:cNvPr id="5" name="Picture 4">
            <a:extLst>
              <a:ext uri="{FF2B5EF4-FFF2-40B4-BE49-F238E27FC236}">
                <a16:creationId xmlns:a16="http://schemas.microsoft.com/office/drawing/2014/main" id="{0DC80778-434E-374B-BD97-073F5BC7F9DE}"/>
              </a:ext>
            </a:extLst>
          </p:cNvPr>
          <p:cNvPicPr>
            <a:picLocks noChangeAspect="1"/>
          </p:cNvPicPr>
          <p:nvPr/>
        </p:nvPicPr>
        <p:blipFill>
          <a:blip r:embed="rId3"/>
          <a:stretch>
            <a:fillRect/>
          </a:stretch>
        </p:blipFill>
        <p:spPr>
          <a:xfrm>
            <a:off x="457200" y="3389027"/>
            <a:ext cx="1188720" cy="1188720"/>
          </a:xfrm>
          <a:prstGeom prst="rect">
            <a:avLst/>
          </a:prstGeom>
        </p:spPr>
      </p:pic>
      <p:pic>
        <p:nvPicPr>
          <p:cNvPr id="6" name="Picture 5">
            <a:extLst>
              <a:ext uri="{FF2B5EF4-FFF2-40B4-BE49-F238E27FC236}">
                <a16:creationId xmlns:a16="http://schemas.microsoft.com/office/drawing/2014/main" id="{D32707F3-342D-384C-ABB1-263687D0D7B4}"/>
              </a:ext>
            </a:extLst>
          </p:cNvPr>
          <p:cNvPicPr>
            <a:picLocks noChangeAspect="1"/>
          </p:cNvPicPr>
          <p:nvPr/>
        </p:nvPicPr>
        <p:blipFill rotWithShape="1">
          <a:blip r:embed="rId4"/>
          <a:srcRect l="22250" r="21950" b="11562"/>
          <a:stretch/>
        </p:blipFill>
        <p:spPr>
          <a:xfrm>
            <a:off x="3063240" y="4729760"/>
            <a:ext cx="2114550" cy="1396403"/>
          </a:xfrm>
          <a:prstGeom prst="rect">
            <a:avLst/>
          </a:prstGeom>
        </p:spPr>
      </p:pic>
      <p:pic>
        <p:nvPicPr>
          <p:cNvPr id="7" name="Picture 6">
            <a:extLst>
              <a:ext uri="{FF2B5EF4-FFF2-40B4-BE49-F238E27FC236}">
                <a16:creationId xmlns:a16="http://schemas.microsoft.com/office/drawing/2014/main" id="{BEEF1142-36D9-0740-96AC-CE342CD6F352}"/>
              </a:ext>
            </a:extLst>
          </p:cNvPr>
          <p:cNvPicPr>
            <a:picLocks noChangeAspect="1"/>
          </p:cNvPicPr>
          <p:nvPr/>
        </p:nvPicPr>
        <p:blipFill>
          <a:blip r:embed="rId5"/>
          <a:stretch>
            <a:fillRect/>
          </a:stretch>
        </p:blipFill>
        <p:spPr>
          <a:xfrm>
            <a:off x="2137410" y="3343307"/>
            <a:ext cx="1428750" cy="1428750"/>
          </a:xfrm>
          <a:prstGeom prst="rect">
            <a:avLst/>
          </a:prstGeom>
        </p:spPr>
      </p:pic>
      <p:pic>
        <p:nvPicPr>
          <p:cNvPr id="8" name="Picture 7">
            <a:extLst>
              <a:ext uri="{FF2B5EF4-FFF2-40B4-BE49-F238E27FC236}">
                <a16:creationId xmlns:a16="http://schemas.microsoft.com/office/drawing/2014/main" id="{A9DA32CD-9831-1B45-B369-18F57CF495FE}"/>
              </a:ext>
            </a:extLst>
          </p:cNvPr>
          <p:cNvPicPr>
            <a:picLocks noChangeAspect="1"/>
          </p:cNvPicPr>
          <p:nvPr/>
        </p:nvPicPr>
        <p:blipFill>
          <a:blip r:embed="rId6"/>
          <a:stretch>
            <a:fillRect/>
          </a:stretch>
        </p:blipFill>
        <p:spPr>
          <a:xfrm>
            <a:off x="4194810" y="2230393"/>
            <a:ext cx="3965335" cy="2187543"/>
          </a:xfrm>
          <a:prstGeom prst="rect">
            <a:avLst/>
          </a:prstGeom>
          <a:ln>
            <a:noFill/>
          </a:ln>
          <a:effectLst>
            <a:softEdge rad="112500"/>
          </a:effectLst>
        </p:spPr>
      </p:pic>
      <p:pic>
        <p:nvPicPr>
          <p:cNvPr id="9" name="Picture 8">
            <a:extLst>
              <a:ext uri="{FF2B5EF4-FFF2-40B4-BE49-F238E27FC236}">
                <a16:creationId xmlns:a16="http://schemas.microsoft.com/office/drawing/2014/main" id="{AE06942A-C441-CD47-B31B-E36443AEBCC9}"/>
              </a:ext>
            </a:extLst>
          </p:cNvPr>
          <p:cNvPicPr>
            <a:picLocks noChangeAspect="1"/>
          </p:cNvPicPr>
          <p:nvPr/>
        </p:nvPicPr>
        <p:blipFill rotWithShape="1">
          <a:blip r:embed="rId7"/>
          <a:srcRect l="23457" t="23458" r="24160" b="24336"/>
          <a:stretch/>
        </p:blipFill>
        <p:spPr>
          <a:xfrm>
            <a:off x="5415284" y="4880293"/>
            <a:ext cx="1250065" cy="1245870"/>
          </a:xfrm>
          <a:prstGeom prst="rect">
            <a:avLst/>
          </a:prstGeom>
        </p:spPr>
      </p:pic>
    </p:spTree>
    <p:extLst>
      <p:ext uri="{BB962C8B-B14F-4D97-AF65-F5344CB8AC3E}">
        <p14:creationId xmlns:p14="http://schemas.microsoft.com/office/powerpoint/2010/main" val="93358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BC"/>
                </a:solidFill>
                <a:latin typeface="+mj-lt"/>
              </a:rPr>
              <a:t> WHY MySQL ?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7141" y="2653757"/>
            <a:ext cx="2952750" cy="15525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921" y="2357437"/>
            <a:ext cx="2143125" cy="2143125"/>
          </a:xfrm>
          <a:prstGeom prst="rect">
            <a:avLst/>
          </a:prstGeom>
        </p:spPr>
      </p:pic>
    </p:spTree>
    <p:extLst>
      <p:ext uri="{BB962C8B-B14F-4D97-AF65-F5344CB8AC3E}">
        <p14:creationId xmlns:p14="http://schemas.microsoft.com/office/powerpoint/2010/main" val="28319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MySQL vs SQLite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484" y="1997242"/>
            <a:ext cx="5710989" cy="3256547"/>
          </a:xfrm>
        </p:spPr>
      </p:pic>
    </p:spTree>
    <p:extLst>
      <p:ext uri="{BB962C8B-B14F-4D97-AF65-F5344CB8AC3E}">
        <p14:creationId xmlns:p14="http://schemas.microsoft.com/office/powerpoint/2010/main" val="1067208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MySQL vs SQLite</a:t>
            </a:r>
          </a:p>
        </p:txBody>
      </p:sp>
      <p:sp>
        <p:nvSpPr>
          <p:cNvPr id="3" name="Content Placeholder 2"/>
          <p:cNvSpPr>
            <a:spLocks noGrp="1"/>
          </p:cNvSpPr>
          <p:nvPr>
            <p:ph idx="1"/>
          </p:nvPr>
        </p:nvSpPr>
        <p:spPr/>
        <p:txBody>
          <a:bodyPr>
            <a:normAutofit/>
          </a:bodyPr>
          <a:lstStyle/>
          <a:p>
            <a:r>
              <a:rPr lang="en-US" sz="2000" dirty="0">
                <a:latin typeface="+mn-lt"/>
              </a:rPr>
              <a:t>SQLite is a self-contained, file-based database, and server-less database, while MySQL requires a server to set up and run.</a:t>
            </a:r>
          </a:p>
          <a:p>
            <a:r>
              <a:rPr lang="en-US" sz="2000" dirty="0">
                <a:latin typeface="+mn-lt"/>
              </a:rPr>
              <a:t>SQLite is called an “embedded” database which means the DB engine runs as part of your app:</a:t>
            </a:r>
          </a:p>
          <a:p>
            <a:endParaRPr lang="en-US" sz="2000" dirty="0">
              <a:latin typeface="+mn-lt"/>
            </a:endParaRPr>
          </a:p>
          <a:p>
            <a:endParaRPr lang="en-US" sz="2000" dirty="0">
              <a:latin typeface="+mn-lt"/>
            </a:endParaRPr>
          </a:p>
          <a:p>
            <a:pPr marL="0" indent="0">
              <a:buNone/>
            </a:pPr>
            <a:endParaRPr lang="en-US" sz="2000" dirty="0">
              <a:latin typeface="+mn-lt"/>
            </a:endParaRPr>
          </a:p>
          <a:p>
            <a:r>
              <a:rPr lang="en-US" sz="2000" dirty="0">
                <a:latin typeface="+mn-lt"/>
              </a:rPr>
              <a:t>MySQL requires a client and a DB server to interact with each other over the network:</a:t>
            </a:r>
          </a:p>
          <a:p>
            <a:endParaRPr lang="en-US" sz="2000" dirty="0">
              <a:latin typeface="+mn-lt"/>
            </a:endParaRPr>
          </a:p>
          <a:p>
            <a:pPr marL="0" indent="0">
              <a:buNone/>
            </a:pPr>
            <a:endParaRPr lang="en-US" sz="2000"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272" y="3015916"/>
            <a:ext cx="3876675" cy="1066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619" y="4692316"/>
            <a:ext cx="5753100" cy="1347537"/>
          </a:xfrm>
          <a:prstGeom prst="rect">
            <a:avLst/>
          </a:prstGeom>
        </p:spPr>
      </p:pic>
    </p:spTree>
    <p:extLst>
      <p:ext uri="{BB962C8B-B14F-4D97-AF65-F5344CB8AC3E}">
        <p14:creationId xmlns:p14="http://schemas.microsoft.com/office/powerpoint/2010/main" val="360956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n-lt"/>
              </a:rPr>
              <a:t>MySQL vs SQLite</a:t>
            </a:r>
            <a:endParaRPr lang="en-US"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34464528"/>
              </p:ext>
            </p:extLst>
          </p:nvPr>
        </p:nvGraphicFramePr>
        <p:xfrm>
          <a:off x="296779" y="1148279"/>
          <a:ext cx="8229600" cy="511536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466908549"/>
                    </a:ext>
                  </a:extLst>
                </a:gridCol>
                <a:gridCol w="2743200">
                  <a:extLst>
                    <a:ext uri="{9D8B030D-6E8A-4147-A177-3AD203B41FA5}">
                      <a16:colId xmlns:a16="http://schemas.microsoft.com/office/drawing/2014/main" val="946001570"/>
                    </a:ext>
                  </a:extLst>
                </a:gridCol>
                <a:gridCol w="2743200">
                  <a:extLst>
                    <a:ext uri="{9D8B030D-6E8A-4147-A177-3AD203B41FA5}">
                      <a16:colId xmlns:a16="http://schemas.microsoft.com/office/drawing/2014/main" val="293911047"/>
                    </a:ext>
                  </a:extLst>
                </a:gridCol>
              </a:tblGrid>
              <a:tr h="395725">
                <a:tc>
                  <a:txBody>
                    <a:bodyPr/>
                    <a:lstStyle/>
                    <a:p>
                      <a:r>
                        <a:rPr lang="en-US" dirty="0"/>
                        <a:t>Features </a:t>
                      </a:r>
                    </a:p>
                  </a:txBody>
                  <a:tcPr/>
                </a:tc>
                <a:tc>
                  <a:txBody>
                    <a:bodyPr/>
                    <a:lstStyle/>
                    <a:p>
                      <a:r>
                        <a:rPr lang="en-US" dirty="0"/>
                        <a:t>MySQL</a:t>
                      </a:r>
                    </a:p>
                  </a:txBody>
                  <a:tcPr/>
                </a:tc>
                <a:tc>
                  <a:txBody>
                    <a:bodyPr/>
                    <a:lstStyle/>
                    <a:p>
                      <a:r>
                        <a:rPr lang="en-US" dirty="0"/>
                        <a:t>SQLite</a:t>
                      </a:r>
                    </a:p>
                  </a:txBody>
                  <a:tcPr/>
                </a:tc>
                <a:extLst>
                  <a:ext uri="{0D108BD9-81ED-4DB2-BD59-A6C34878D82A}">
                    <a16:rowId xmlns:a16="http://schemas.microsoft.com/office/drawing/2014/main" val="1179388420"/>
                  </a:ext>
                </a:extLst>
              </a:tr>
              <a:tr h="1320778">
                <a:tc>
                  <a:txBody>
                    <a:bodyPr/>
                    <a:lstStyle/>
                    <a:p>
                      <a:r>
                        <a:rPr lang="en-US" sz="1100" dirty="0"/>
                        <a:t>Supported Datatype </a:t>
                      </a:r>
                    </a:p>
                  </a:txBody>
                  <a:tcPr/>
                </a:tc>
                <a:tc>
                  <a:txBody>
                    <a:bodyPr/>
                    <a:lstStyle/>
                    <a:p>
                      <a:r>
                        <a:rPr lang="en-US" sz="1100" b="0" i="0" kern="1200" dirty="0">
                          <a:solidFill>
                            <a:schemeClr val="dk1"/>
                          </a:solidFill>
                          <a:effectLst/>
                          <a:latin typeface="+mn-lt"/>
                          <a:ea typeface="+mn-ea"/>
                          <a:cs typeface="+mn-cs"/>
                        </a:rPr>
                        <a:t>MySQL supports a lot more: TINYINT, SMALLINT, MEDIUMINT, INT, BIGINT, FLOAT, DOUBLE, DECIMAL, NUMERIC, DATE, DATETIME, TIMESTAMP, YEAR, CHAR, VARCHAR, TINYBLOB, TINYTEXT, BLOB, TEXT, MEDIUMBLOB, MEDIUMTEXT, LONGBLOB, LONGTEXT, ENUM, SET.</a:t>
                      </a:r>
                      <a:endParaRPr lang="en-US" sz="1100" dirty="0"/>
                    </a:p>
                  </a:txBody>
                  <a:tcPr/>
                </a:tc>
                <a:tc>
                  <a:txBody>
                    <a:bodyPr/>
                    <a:lstStyle/>
                    <a:p>
                      <a:r>
                        <a:rPr lang="en-US" sz="1100" b="0" i="0" kern="1200" dirty="0">
                          <a:solidFill>
                            <a:schemeClr val="dk1"/>
                          </a:solidFill>
                          <a:effectLst/>
                          <a:latin typeface="+mn-lt"/>
                          <a:ea typeface="+mn-ea"/>
                          <a:cs typeface="+mn-cs"/>
                        </a:rPr>
                        <a:t>SQLite supports BLOB, NULL, INTEGER, TEXT, REAL.</a:t>
                      </a:r>
                      <a:endParaRPr lang="en-US" sz="1100" dirty="0"/>
                    </a:p>
                  </a:txBody>
                  <a:tcPr/>
                </a:tc>
                <a:extLst>
                  <a:ext uri="{0D108BD9-81ED-4DB2-BD59-A6C34878D82A}">
                    <a16:rowId xmlns:a16="http://schemas.microsoft.com/office/drawing/2014/main" val="2639186922"/>
                  </a:ext>
                </a:extLst>
              </a:tr>
              <a:tr h="395725">
                <a:tc>
                  <a:txBody>
                    <a:bodyPr/>
                    <a:lstStyle/>
                    <a:p>
                      <a:r>
                        <a:rPr lang="en-US" sz="1100" dirty="0"/>
                        <a:t>Storage</a:t>
                      </a:r>
                    </a:p>
                  </a:txBody>
                  <a:tcPr/>
                </a:tc>
                <a:tc>
                  <a:txBody>
                    <a:bodyPr/>
                    <a:lstStyle/>
                    <a:p>
                      <a:r>
                        <a:rPr lang="en-US" sz="1100" b="0" i="0" kern="1200" dirty="0">
                          <a:solidFill>
                            <a:schemeClr val="dk1"/>
                          </a:solidFill>
                          <a:effectLst/>
                          <a:latin typeface="+mn-lt"/>
                          <a:ea typeface="+mn-ea"/>
                          <a:cs typeface="+mn-cs"/>
                        </a:rPr>
                        <a:t>The MySQL Server is around 600mb.</a:t>
                      </a:r>
                      <a:endParaRPr lang="en-US" sz="1100" dirty="0"/>
                    </a:p>
                  </a:txBody>
                  <a:tcPr/>
                </a:tc>
                <a:tc>
                  <a:txBody>
                    <a:bodyPr/>
                    <a:lstStyle/>
                    <a:p>
                      <a:r>
                        <a:rPr lang="en-US" sz="1100" b="0" i="0" kern="1200" dirty="0">
                          <a:solidFill>
                            <a:schemeClr val="dk1"/>
                          </a:solidFill>
                          <a:effectLst/>
                          <a:latin typeface="+mn-lt"/>
                          <a:ea typeface="+mn-ea"/>
                          <a:cs typeface="+mn-cs"/>
                        </a:rPr>
                        <a:t>The SQLite library is around 250kb in size.</a:t>
                      </a:r>
                      <a:endParaRPr lang="en-US" sz="1100" dirty="0"/>
                    </a:p>
                  </a:txBody>
                  <a:tcPr/>
                </a:tc>
                <a:extLst>
                  <a:ext uri="{0D108BD9-81ED-4DB2-BD59-A6C34878D82A}">
                    <a16:rowId xmlns:a16="http://schemas.microsoft.com/office/drawing/2014/main" val="2401566409"/>
                  </a:ext>
                </a:extLst>
              </a:tr>
              <a:tr h="992025">
                <a:tc>
                  <a:txBody>
                    <a:bodyPr/>
                    <a:lstStyle/>
                    <a:p>
                      <a:r>
                        <a:rPr lang="en-US" sz="1100" dirty="0"/>
                        <a:t>Scalability</a:t>
                      </a:r>
                    </a:p>
                  </a:txBody>
                  <a:tcPr/>
                </a:tc>
                <a:tc>
                  <a:txBody>
                    <a:bodyPr/>
                    <a:lstStyle/>
                    <a:p>
                      <a:r>
                        <a:rPr lang="en-US" sz="1100" b="0" i="0" kern="1200" dirty="0">
                          <a:solidFill>
                            <a:schemeClr val="dk1"/>
                          </a:solidFill>
                          <a:effectLst/>
                          <a:latin typeface="+mn-lt"/>
                          <a:ea typeface="+mn-ea"/>
                          <a:cs typeface="+mn-cs"/>
                        </a:rPr>
                        <a:t>MySQL can handle a lot of data and furthermore it can be used at scale.</a:t>
                      </a:r>
                      <a:endParaRPr lang="en-US" sz="1100" dirty="0"/>
                    </a:p>
                  </a:txBody>
                  <a:tcPr/>
                </a:tc>
                <a:tc>
                  <a:txBody>
                    <a:bodyPr/>
                    <a:lstStyle/>
                    <a:p>
                      <a:r>
                        <a:rPr lang="en-US" sz="1100" b="0" i="0" kern="1200" dirty="0">
                          <a:solidFill>
                            <a:schemeClr val="dk1"/>
                          </a:solidFill>
                          <a:effectLst/>
                          <a:latin typeface="+mn-lt"/>
                          <a:ea typeface="+mn-ea"/>
                          <a:cs typeface="+mn-cs"/>
                        </a:rPr>
                        <a:t>SQLite requires too much memory to run if the database is big. Then it’s hard to optimize for the higher performance. It’s also one of the limitations of SQLite is the write operations.</a:t>
                      </a:r>
                      <a:endParaRPr lang="en-US" sz="1100" dirty="0"/>
                    </a:p>
                  </a:txBody>
                  <a:tcPr/>
                </a:tc>
                <a:extLst>
                  <a:ext uri="{0D108BD9-81ED-4DB2-BD59-A6C34878D82A}">
                    <a16:rowId xmlns:a16="http://schemas.microsoft.com/office/drawing/2014/main" val="1296771405"/>
                  </a:ext>
                </a:extLst>
              </a:tr>
              <a:tr h="634246">
                <a:tc>
                  <a:txBody>
                    <a:bodyPr/>
                    <a:lstStyle/>
                    <a:p>
                      <a:r>
                        <a:rPr lang="en-US" sz="1100" b="0" i="0" kern="1200" dirty="0">
                          <a:solidFill>
                            <a:schemeClr val="dk1"/>
                          </a:solidFill>
                          <a:effectLst/>
                          <a:latin typeface="+mn-lt"/>
                          <a:ea typeface="+mn-ea"/>
                          <a:cs typeface="+mn-cs"/>
                        </a:rPr>
                        <a:t>Security and Authentication</a:t>
                      </a:r>
                      <a:endParaRPr lang="en-US" sz="1100" b="0" dirty="0"/>
                    </a:p>
                  </a:txBody>
                  <a:tcPr/>
                </a:tc>
                <a:tc>
                  <a:txBody>
                    <a:bodyPr/>
                    <a:lstStyle/>
                    <a:p>
                      <a:r>
                        <a:rPr lang="en-US" sz="1100" b="0" i="0" kern="1200" dirty="0">
                          <a:solidFill>
                            <a:schemeClr val="dk1"/>
                          </a:solidFill>
                          <a:effectLst/>
                          <a:latin typeface="+mn-lt"/>
                          <a:ea typeface="+mn-ea"/>
                          <a:cs typeface="+mn-cs"/>
                        </a:rPr>
                        <a:t>A lot of security features, from basic as username and password to rather advanced as SSH, are built in MySQL.</a:t>
                      </a:r>
                      <a:endParaRPr lang="en-US" sz="1100" b="0" dirty="0"/>
                    </a:p>
                  </a:txBody>
                  <a:tcPr/>
                </a:tc>
                <a:tc>
                  <a:txBody>
                    <a:bodyPr/>
                    <a:lstStyle/>
                    <a:p>
                      <a:r>
                        <a:rPr lang="en-US" sz="1100" b="0" i="0" kern="1200" dirty="0">
                          <a:solidFill>
                            <a:schemeClr val="dk1"/>
                          </a:solidFill>
                          <a:effectLst/>
                          <a:latin typeface="+mn-lt"/>
                          <a:ea typeface="+mn-ea"/>
                          <a:cs typeface="+mn-cs"/>
                        </a:rPr>
                        <a:t>SQLite does not provide an authentication system. The database file itself can be read and updated by anyone.</a:t>
                      </a:r>
                      <a:endParaRPr lang="en-US" sz="1100" b="0" dirty="0"/>
                    </a:p>
                  </a:txBody>
                  <a:tcPr/>
                </a:tc>
                <a:extLst>
                  <a:ext uri="{0D108BD9-81ED-4DB2-BD59-A6C34878D82A}">
                    <a16:rowId xmlns:a16="http://schemas.microsoft.com/office/drawing/2014/main" val="2847519066"/>
                  </a:ext>
                </a:extLst>
              </a:tr>
              <a:tr h="782502">
                <a:tc>
                  <a:txBody>
                    <a:bodyPr/>
                    <a:lstStyle/>
                    <a:p>
                      <a:r>
                        <a:rPr lang="en-US" sz="1100" b="1" dirty="0"/>
                        <a:t>Concurrency </a:t>
                      </a:r>
                    </a:p>
                  </a:txBody>
                  <a:tcPr/>
                </a:tc>
                <a:tc>
                  <a:txBody>
                    <a:bodyPr/>
                    <a:lstStyle/>
                    <a:p>
                      <a:r>
                        <a:rPr lang="en-US" sz="1100" b="0" i="0" kern="1200" dirty="0">
                          <a:solidFill>
                            <a:schemeClr val="dk1"/>
                          </a:solidFill>
                          <a:effectLst/>
                          <a:latin typeface="+mn-lt"/>
                          <a:ea typeface="+mn-ea"/>
                          <a:cs typeface="+mn-cs"/>
                        </a:rPr>
                        <a:t>MySQL supports multiple users and can handle concurrent read/write operations.</a:t>
                      </a:r>
                      <a:endParaRPr lang="en-US" sz="11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Only one process can make changes to the database at any given time. Only concurrent</a:t>
                      </a:r>
                      <a:r>
                        <a:rPr lang="en-US" sz="1100" b="0" i="0" kern="1200" baseline="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read operation supported. </a:t>
                      </a:r>
                      <a:endParaRPr lang="en-US" sz="1100" dirty="0"/>
                    </a:p>
                    <a:p>
                      <a:endParaRPr lang="en-US" sz="1100" dirty="0"/>
                    </a:p>
                  </a:txBody>
                  <a:tcPr/>
                </a:tc>
                <a:extLst>
                  <a:ext uri="{0D108BD9-81ED-4DB2-BD59-A6C34878D82A}">
                    <a16:rowId xmlns:a16="http://schemas.microsoft.com/office/drawing/2014/main" val="1880044595"/>
                  </a:ext>
                </a:extLst>
              </a:tr>
              <a:tr h="395725">
                <a:tc>
                  <a:txBody>
                    <a:bodyPr/>
                    <a:lstStyle/>
                    <a:p>
                      <a:r>
                        <a:rPr lang="en-US" sz="1100" b="1" dirty="0"/>
                        <a:t>Exclusive Locking </a:t>
                      </a:r>
                    </a:p>
                  </a:txBody>
                  <a:tcPr/>
                </a:tc>
                <a:tc>
                  <a:txBody>
                    <a:bodyPr/>
                    <a:lstStyle/>
                    <a:p>
                      <a:r>
                        <a:rPr lang="en-US" sz="1100" dirty="0"/>
                        <a:t>MySQL doesn’t require exclusive locks for lengthy/multiple  inserts.</a:t>
                      </a:r>
                    </a:p>
                  </a:txBody>
                  <a:tcPr/>
                </a:tc>
                <a:tc>
                  <a:txBody>
                    <a:bodyPr/>
                    <a:lstStyle/>
                    <a:p>
                      <a:r>
                        <a:rPr lang="en-US" sz="1100" b="0" i="0" kern="1200" dirty="0">
                          <a:solidFill>
                            <a:schemeClr val="dk1"/>
                          </a:solidFill>
                          <a:effectLst/>
                          <a:latin typeface="+mn-lt"/>
                          <a:ea typeface="+mn-ea"/>
                          <a:cs typeface="+mn-cs"/>
                        </a:rPr>
                        <a:t>For SQLite it was necessary to explicitly enable an exclusive lock during the length of the insert process.</a:t>
                      </a:r>
                      <a:endParaRPr lang="en-US" sz="1100" dirty="0"/>
                    </a:p>
                  </a:txBody>
                  <a:tcPr/>
                </a:tc>
                <a:extLst>
                  <a:ext uri="{0D108BD9-81ED-4DB2-BD59-A6C34878D82A}">
                    <a16:rowId xmlns:a16="http://schemas.microsoft.com/office/drawing/2014/main" val="496950475"/>
                  </a:ext>
                </a:extLst>
              </a:tr>
            </a:tbl>
          </a:graphicData>
        </a:graphic>
      </p:graphicFrame>
    </p:spTree>
    <p:extLst>
      <p:ext uri="{BB962C8B-B14F-4D97-AF65-F5344CB8AC3E}">
        <p14:creationId xmlns:p14="http://schemas.microsoft.com/office/powerpoint/2010/main" val="357600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solidFill>
                  <a:srgbClr val="0072BC"/>
                </a:solidFill>
                <a:latin typeface="+mn-lt"/>
              </a:rPr>
              <a:t>MySQL vs SQLite Performance Testing </a:t>
            </a:r>
            <a:endParaRPr lang="en-US" dirty="0">
              <a:latin typeface="+mn-lt"/>
            </a:endParaRPr>
          </a:p>
        </p:txBody>
      </p:sp>
      <p:sp>
        <p:nvSpPr>
          <p:cNvPr id="3" name="Content Placeholder 2"/>
          <p:cNvSpPr>
            <a:spLocks noGrp="1"/>
          </p:cNvSpPr>
          <p:nvPr>
            <p:ph idx="1"/>
          </p:nvPr>
        </p:nvSpPr>
        <p:spPr/>
        <p:txBody>
          <a:bodyPr>
            <a:normAutofit/>
          </a:bodyPr>
          <a:lstStyle/>
          <a:p>
            <a:r>
              <a:rPr lang="en-US" sz="2000" dirty="0">
                <a:latin typeface="+mn-lt"/>
              </a:rPr>
              <a:t>To compare the performance of MySQL vs SQLite, a quick sample database was made based off of a previous PingER SQL database schema. Existing converted data was available based on PingER results from December, 2001.</a:t>
            </a:r>
          </a:p>
          <a:p>
            <a:r>
              <a:rPr lang="en-US" sz="2400" b="1" dirty="0">
                <a:latin typeface="+mn-lt"/>
              </a:rPr>
              <a:t>DDL Test</a:t>
            </a:r>
          </a:p>
          <a:p>
            <a:r>
              <a:rPr lang="en-US" sz="1600" b="1" dirty="0">
                <a:latin typeface="+mn-lt"/>
              </a:rPr>
              <a:t>MySQL table structure</a:t>
            </a:r>
          </a:p>
          <a:p>
            <a:pPr marL="0" indent="0">
              <a:buNone/>
            </a:pPr>
            <a:endParaRPr lang="en-US" sz="2000" b="1" dirty="0">
              <a:latin typeface="+mn-lt"/>
            </a:endParaRPr>
          </a:p>
          <a:p>
            <a:endParaRPr lang="en-US" sz="2400" dirty="0">
              <a:latin typeface="+mn-lt"/>
            </a:endParaRPr>
          </a:p>
        </p:txBody>
      </p:sp>
      <p:pic>
        <p:nvPicPr>
          <p:cNvPr id="6" name="Picture 5"/>
          <p:cNvPicPr>
            <a:picLocks noChangeAspect="1"/>
          </p:cNvPicPr>
          <p:nvPr/>
        </p:nvPicPr>
        <p:blipFill>
          <a:blip r:embed="rId2"/>
          <a:stretch>
            <a:fillRect/>
          </a:stretch>
        </p:blipFill>
        <p:spPr>
          <a:xfrm>
            <a:off x="649705" y="3665621"/>
            <a:ext cx="4066674" cy="2269959"/>
          </a:xfrm>
          <a:prstGeom prst="rect">
            <a:avLst/>
          </a:prstGeom>
        </p:spPr>
      </p:pic>
      <p:pic>
        <p:nvPicPr>
          <p:cNvPr id="7" name="Picture 6"/>
          <p:cNvPicPr>
            <a:picLocks noChangeAspect="1"/>
          </p:cNvPicPr>
          <p:nvPr/>
        </p:nvPicPr>
        <p:blipFill>
          <a:blip r:embed="rId3"/>
          <a:stretch>
            <a:fillRect/>
          </a:stretch>
        </p:blipFill>
        <p:spPr>
          <a:xfrm>
            <a:off x="4908884" y="3665621"/>
            <a:ext cx="3424990" cy="2641934"/>
          </a:xfrm>
          <a:prstGeom prst="rect">
            <a:avLst/>
          </a:prstGeom>
        </p:spPr>
      </p:pic>
    </p:spTree>
    <p:extLst>
      <p:ext uri="{BB962C8B-B14F-4D97-AF65-F5344CB8AC3E}">
        <p14:creationId xmlns:p14="http://schemas.microsoft.com/office/powerpoint/2010/main" val="1190717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solidFill>
                  <a:srgbClr val="0072BC"/>
                </a:solidFill>
                <a:latin typeface="+mn-lt"/>
              </a:rPr>
              <a:t>MySQL vs SQLite Performance Testing </a:t>
            </a:r>
            <a:endParaRPr lang="en-US" dirty="0">
              <a:latin typeface="+mn-lt"/>
            </a:endParaRPr>
          </a:p>
        </p:txBody>
      </p:sp>
      <p:sp>
        <p:nvSpPr>
          <p:cNvPr id="3" name="Content Placeholder 2"/>
          <p:cNvSpPr>
            <a:spLocks noGrp="1"/>
          </p:cNvSpPr>
          <p:nvPr>
            <p:ph idx="1"/>
          </p:nvPr>
        </p:nvSpPr>
        <p:spPr>
          <a:xfrm>
            <a:off x="457200" y="1417638"/>
            <a:ext cx="8229600" cy="4708525"/>
          </a:xfrm>
        </p:spPr>
        <p:txBody>
          <a:bodyPr>
            <a:normAutofit/>
          </a:bodyPr>
          <a:lstStyle/>
          <a:p>
            <a:pPr marL="0" indent="0">
              <a:buNone/>
            </a:pPr>
            <a:r>
              <a:rPr lang="en-US" sz="2000" b="1" dirty="0">
                <a:latin typeface="+mn-lt"/>
              </a:rPr>
              <a:t>SQLite table structure</a:t>
            </a:r>
          </a:p>
          <a:p>
            <a:pPr marL="0" indent="0">
              <a:buNone/>
            </a:pPr>
            <a:endParaRPr lang="en-US" sz="2000" b="1" dirty="0">
              <a:latin typeface="+mn-lt"/>
            </a:endParaRPr>
          </a:p>
          <a:p>
            <a:endParaRPr lang="en-US" sz="2400" dirty="0">
              <a:latin typeface="+mn-lt"/>
            </a:endParaRPr>
          </a:p>
        </p:txBody>
      </p:sp>
      <p:pic>
        <p:nvPicPr>
          <p:cNvPr id="4" name="Picture 3"/>
          <p:cNvPicPr>
            <a:picLocks noChangeAspect="1"/>
          </p:cNvPicPr>
          <p:nvPr/>
        </p:nvPicPr>
        <p:blipFill>
          <a:blip r:embed="rId2"/>
          <a:stretch>
            <a:fillRect/>
          </a:stretch>
        </p:blipFill>
        <p:spPr>
          <a:xfrm>
            <a:off x="585285" y="2010027"/>
            <a:ext cx="3633789" cy="2209048"/>
          </a:xfrm>
          <a:prstGeom prst="rect">
            <a:avLst/>
          </a:prstGeom>
        </p:spPr>
      </p:pic>
      <p:pic>
        <p:nvPicPr>
          <p:cNvPr id="5" name="Picture 4"/>
          <p:cNvPicPr>
            <a:picLocks noChangeAspect="1"/>
          </p:cNvPicPr>
          <p:nvPr/>
        </p:nvPicPr>
        <p:blipFill>
          <a:blip r:embed="rId3"/>
          <a:stretch>
            <a:fillRect/>
          </a:stretch>
        </p:blipFill>
        <p:spPr>
          <a:xfrm>
            <a:off x="4219074" y="1890881"/>
            <a:ext cx="4523873" cy="2328194"/>
          </a:xfrm>
          <a:prstGeom prst="rect">
            <a:avLst/>
          </a:prstGeom>
        </p:spPr>
      </p:pic>
      <p:pic>
        <p:nvPicPr>
          <p:cNvPr id="8" name="Picture 7"/>
          <p:cNvPicPr>
            <a:picLocks noChangeAspect="1"/>
          </p:cNvPicPr>
          <p:nvPr/>
        </p:nvPicPr>
        <p:blipFill>
          <a:blip r:embed="rId4"/>
          <a:stretch>
            <a:fillRect/>
          </a:stretch>
        </p:blipFill>
        <p:spPr>
          <a:xfrm>
            <a:off x="741405" y="4338221"/>
            <a:ext cx="4055184" cy="1164655"/>
          </a:xfrm>
          <a:prstGeom prst="rect">
            <a:avLst/>
          </a:prstGeom>
        </p:spPr>
      </p:pic>
      <p:pic>
        <p:nvPicPr>
          <p:cNvPr id="9" name="Picture 8"/>
          <p:cNvPicPr>
            <a:picLocks noChangeAspect="1"/>
          </p:cNvPicPr>
          <p:nvPr/>
        </p:nvPicPr>
        <p:blipFill>
          <a:blip r:embed="rId5"/>
          <a:stretch>
            <a:fillRect/>
          </a:stretch>
        </p:blipFill>
        <p:spPr>
          <a:xfrm>
            <a:off x="4881061" y="4338221"/>
            <a:ext cx="3926055" cy="1288222"/>
          </a:xfrm>
          <a:prstGeom prst="rect">
            <a:avLst/>
          </a:prstGeom>
        </p:spPr>
      </p:pic>
    </p:spTree>
    <p:extLst>
      <p:ext uri="{BB962C8B-B14F-4D97-AF65-F5344CB8AC3E}">
        <p14:creationId xmlns:p14="http://schemas.microsoft.com/office/powerpoint/2010/main" val="390483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solidFill>
                  <a:srgbClr val="0072BC"/>
                </a:solidFill>
                <a:latin typeface="+mn-lt"/>
              </a:rPr>
              <a:t>MySQL vs SQLite Performance Testing </a:t>
            </a:r>
            <a:endParaRPr lang="en-US" dirty="0">
              <a:latin typeface="+mn-lt"/>
            </a:endParaRPr>
          </a:p>
        </p:txBody>
      </p:sp>
      <p:sp>
        <p:nvSpPr>
          <p:cNvPr id="3" name="Content Placeholder 2"/>
          <p:cNvSpPr>
            <a:spLocks noGrp="1"/>
          </p:cNvSpPr>
          <p:nvPr>
            <p:ph idx="1"/>
          </p:nvPr>
        </p:nvSpPr>
        <p:spPr>
          <a:xfrm>
            <a:off x="457200" y="1417638"/>
            <a:ext cx="8229600" cy="4708525"/>
          </a:xfrm>
        </p:spPr>
        <p:txBody>
          <a:bodyPr>
            <a:normAutofit/>
          </a:bodyPr>
          <a:lstStyle/>
          <a:p>
            <a:pPr marL="0" indent="0">
              <a:buNone/>
            </a:pPr>
            <a:r>
              <a:rPr lang="en-US" sz="2000" b="1" dirty="0">
                <a:latin typeface="+mn-lt"/>
              </a:rPr>
              <a:t>DML Testing </a:t>
            </a:r>
            <a:r>
              <a:rPr lang="en-US" sz="1400" dirty="0">
                <a:latin typeface="+mn-lt"/>
              </a:rPr>
              <a:t>210 rows were inserted into the metaData table and 325,720 rows were inserted into the data_200112 table. The sample data consists of a month's worth of PingER results from 22 sources to between 4 and 9 destinations.</a:t>
            </a:r>
            <a:endParaRPr lang="nn-NO" sz="2000" b="1" dirty="0">
              <a:latin typeface="+mn-lt"/>
            </a:endParaRPr>
          </a:p>
          <a:p>
            <a:pPr marL="0" indent="0">
              <a:buNone/>
            </a:pPr>
            <a:r>
              <a:rPr lang="nn-NO" sz="2000" b="1" dirty="0">
                <a:latin typeface="+mn-lt"/>
              </a:rPr>
              <a:t>Sample insert data for data_200112 table</a:t>
            </a:r>
          </a:p>
          <a:p>
            <a:pPr marL="0" indent="0">
              <a:buNone/>
            </a:pPr>
            <a:endParaRPr lang="en-US" sz="2000" b="1" dirty="0">
              <a:latin typeface="+mn-lt"/>
            </a:endParaRPr>
          </a:p>
          <a:p>
            <a:pPr marL="0" indent="0">
              <a:buNone/>
            </a:pPr>
            <a:endParaRPr lang="en-US" sz="2000" b="1" dirty="0">
              <a:latin typeface="+mn-lt"/>
            </a:endParaRPr>
          </a:p>
          <a:p>
            <a:pPr marL="0" indent="0">
              <a:buNone/>
            </a:pPr>
            <a:endParaRPr lang="en-US" sz="2000" b="1" dirty="0">
              <a:latin typeface="+mn-lt"/>
            </a:endParaRPr>
          </a:p>
          <a:p>
            <a:endParaRPr lang="en-US" sz="2400" dirty="0">
              <a:latin typeface="+mn-lt"/>
            </a:endParaRPr>
          </a:p>
          <a:p>
            <a:endParaRPr lang="en-US" sz="2400" dirty="0">
              <a:latin typeface="+mn-lt"/>
            </a:endParaRPr>
          </a:p>
          <a:p>
            <a:pPr marL="0" indent="0">
              <a:buNone/>
            </a:pPr>
            <a:endParaRPr lang="en-US" sz="2400" dirty="0">
              <a:latin typeface="+mn-lt"/>
            </a:endParaRPr>
          </a:p>
        </p:txBody>
      </p:sp>
      <p:pic>
        <p:nvPicPr>
          <p:cNvPr id="6" name="Picture 5"/>
          <p:cNvPicPr>
            <a:picLocks noChangeAspect="1"/>
          </p:cNvPicPr>
          <p:nvPr/>
        </p:nvPicPr>
        <p:blipFill>
          <a:blip r:embed="rId2"/>
          <a:stretch>
            <a:fillRect/>
          </a:stretch>
        </p:blipFill>
        <p:spPr>
          <a:xfrm>
            <a:off x="659027" y="2560638"/>
            <a:ext cx="7858897" cy="929718"/>
          </a:xfrm>
          <a:prstGeom prst="rect">
            <a:avLst/>
          </a:prstGeom>
        </p:spPr>
      </p:pic>
      <p:pic>
        <p:nvPicPr>
          <p:cNvPr id="7" name="Picture 6"/>
          <p:cNvPicPr>
            <a:picLocks noChangeAspect="1"/>
          </p:cNvPicPr>
          <p:nvPr/>
        </p:nvPicPr>
        <p:blipFill>
          <a:blip r:embed="rId3"/>
          <a:stretch>
            <a:fillRect/>
          </a:stretch>
        </p:blipFill>
        <p:spPr>
          <a:xfrm>
            <a:off x="659026" y="3514062"/>
            <a:ext cx="7858897" cy="815160"/>
          </a:xfrm>
          <a:prstGeom prst="rect">
            <a:avLst/>
          </a:prstGeom>
        </p:spPr>
      </p:pic>
      <p:pic>
        <p:nvPicPr>
          <p:cNvPr id="10" name="Picture 9"/>
          <p:cNvPicPr>
            <a:picLocks noChangeAspect="1"/>
          </p:cNvPicPr>
          <p:nvPr/>
        </p:nvPicPr>
        <p:blipFill>
          <a:blip r:embed="rId4"/>
          <a:stretch>
            <a:fillRect/>
          </a:stretch>
        </p:blipFill>
        <p:spPr>
          <a:xfrm>
            <a:off x="659026" y="4434255"/>
            <a:ext cx="4324866" cy="1152525"/>
          </a:xfrm>
          <a:prstGeom prst="rect">
            <a:avLst/>
          </a:prstGeom>
        </p:spPr>
      </p:pic>
      <p:pic>
        <p:nvPicPr>
          <p:cNvPr id="11" name="Picture 10"/>
          <p:cNvPicPr>
            <a:picLocks noChangeAspect="1"/>
          </p:cNvPicPr>
          <p:nvPr/>
        </p:nvPicPr>
        <p:blipFill>
          <a:blip r:embed="rId5"/>
          <a:stretch>
            <a:fillRect/>
          </a:stretch>
        </p:blipFill>
        <p:spPr>
          <a:xfrm>
            <a:off x="5050953" y="4492755"/>
            <a:ext cx="3574063" cy="1123950"/>
          </a:xfrm>
          <a:prstGeom prst="rect">
            <a:avLst/>
          </a:prstGeom>
        </p:spPr>
      </p:pic>
    </p:spTree>
    <p:extLst>
      <p:ext uri="{BB962C8B-B14F-4D97-AF65-F5344CB8AC3E}">
        <p14:creationId xmlns:p14="http://schemas.microsoft.com/office/powerpoint/2010/main" val="2130852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solidFill>
                  <a:srgbClr val="0072BC"/>
                </a:solidFill>
                <a:latin typeface="+mn-lt"/>
              </a:rPr>
              <a:t>MySQL vs SQLite Performance Testing </a:t>
            </a:r>
            <a:endParaRPr lang="en-US" dirty="0">
              <a:latin typeface="+mn-lt"/>
            </a:endParaRPr>
          </a:p>
        </p:txBody>
      </p:sp>
      <p:sp>
        <p:nvSpPr>
          <p:cNvPr id="3" name="Content Placeholder 2"/>
          <p:cNvSpPr>
            <a:spLocks noGrp="1"/>
          </p:cNvSpPr>
          <p:nvPr>
            <p:ph idx="1"/>
          </p:nvPr>
        </p:nvSpPr>
        <p:spPr>
          <a:xfrm>
            <a:off x="457200" y="1417638"/>
            <a:ext cx="8229600" cy="4708525"/>
          </a:xfrm>
        </p:spPr>
        <p:txBody>
          <a:bodyPr>
            <a:normAutofit/>
          </a:bodyPr>
          <a:lstStyle/>
          <a:p>
            <a:pPr marL="0" indent="0">
              <a:buNone/>
            </a:pPr>
            <a:r>
              <a:rPr lang="en-US" sz="2000" b="1" dirty="0">
                <a:latin typeface="+mn-lt"/>
              </a:rPr>
              <a:t>Query timing</a:t>
            </a:r>
          </a:p>
          <a:p>
            <a:pPr marL="0" indent="0">
              <a:buNone/>
            </a:pPr>
            <a:endParaRPr lang="en-US" sz="2000" b="1" dirty="0">
              <a:latin typeface="+mn-lt"/>
            </a:endParaRPr>
          </a:p>
          <a:p>
            <a:pPr marL="0" indent="0">
              <a:buNone/>
            </a:pPr>
            <a:endParaRPr lang="en-US" sz="2000" b="1" dirty="0">
              <a:latin typeface="+mn-lt"/>
            </a:endParaRPr>
          </a:p>
          <a:p>
            <a:pPr marL="0" indent="0">
              <a:buNone/>
            </a:pPr>
            <a:endParaRPr lang="en-US" sz="2000" b="1" dirty="0">
              <a:latin typeface="+mn-lt"/>
            </a:endParaRPr>
          </a:p>
          <a:p>
            <a:pPr marL="0" indent="0">
              <a:buNone/>
            </a:pPr>
            <a:endParaRPr lang="en-US" sz="2000" b="1" dirty="0">
              <a:latin typeface="+mn-lt"/>
            </a:endParaRPr>
          </a:p>
          <a:p>
            <a:endParaRPr lang="en-US" sz="2400" dirty="0">
              <a:latin typeface="+mn-lt"/>
            </a:endParaRPr>
          </a:p>
          <a:p>
            <a:endParaRPr lang="en-US" sz="2400" dirty="0">
              <a:latin typeface="+mn-lt"/>
            </a:endParaRPr>
          </a:p>
          <a:p>
            <a:pPr marL="0" indent="0">
              <a:buNone/>
            </a:pPr>
            <a:endParaRPr lang="en-US" sz="2400" dirty="0">
              <a:latin typeface="+mn-lt"/>
            </a:endParaRPr>
          </a:p>
        </p:txBody>
      </p:sp>
      <p:pic>
        <p:nvPicPr>
          <p:cNvPr id="4" name="Picture 3"/>
          <p:cNvPicPr>
            <a:picLocks noChangeAspect="1"/>
          </p:cNvPicPr>
          <p:nvPr/>
        </p:nvPicPr>
        <p:blipFill>
          <a:blip r:embed="rId2"/>
          <a:stretch>
            <a:fillRect/>
          </a:stretch>
        </p:blipFill>
        <p:spPr>
          <a:xfrm>
            <a:off x="457200" y="1764629"/>
            <a:ext cx="7684168" cy="2866827"/>
          </a:xfrm>
          <a:prstGeom prst="rect">
            <a:avLst/>
          </a:prstGeom>
        </p:spPr>
      </p:pic>
      <p:pic>
        <p:nvPicPr>
          <p:cNvPr id="5" name="Picture 4"/>
          <p:cNvPicPr>
            <a:picLocks noChangeAspect="1"/>
          </p:cNvPicPr>
          <p:nvPr/>
        </p:nvPicPr>
        <p:blipFill>
          <a:blip r:embed="rId3"/>
          <a:stretch>
            <a:fillRect/>
          </a:stretch>
        </p:blipFill>
        <p:spPr>
          <a:xfrm>
            <a:off x="842713" y="4697892"/>
            <a:ext cx="5886450" cy="647700"/>
          </a:xfrm>
          <a:prstGeom prst="rect">
            <a:avLst/>
          </a:prstGeom>
        </p:spPr>
      </p:pic>
      <p:pic>
        <p:nvPicPr>
          <p:cNvPr id="9" name="Picture 8"/>
          <p:cNvPicPr>
            <a:picLocks noChangeAspect="1"/>
          </p:cNvPicPr>
          <p:nvPr/>
        </p:nvPicPr>
        <p:blipFill>
          <a:blip r:embed="rId4"/>
          <a:stretch>
            <a:fillRect/>
          </a:stretch>
        </p:blipFill>
        <p:spPr>
          <a:xfrm>
            <a:off x="842713" y="5412027"/>
            <a:ext cx="6095498" cy="647700"/>
          </a:xfrm>
          <a:prstGeom prst="rect">
            <a:avLst/>
          </a:prstGeom>
        </p:spPr>
      </p:pic>
    </p:spTree>
    <p:extLst>
      <p:ext uri="{BB962C8B-B14F-4D97-AF65-F5344CB8AC3E}">
        <p14:creationId xmlns:p14="http://schemas.microsoft.com/office/powerpoint/2010/main" val="317194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solidFill>
                  <a:srgbClr val="0072BC"/>
                </a:solidFill>
                <a:latin typeface="+mn-lt"/>
              </a:rPr>
              <a:t>MySQL vs SQLite Performance Testing Summary </a:t>
            </a:r>
            <a:endParaRPr lang="en-US" sz="3200" dirty="0">
              <a:latin typeface="+mn-lt"/>
            </a:endParaRPr>
          </a:p>
        </p:txBody>
      </p:sp>
      <p:sp>
        <p:nvSpPr>
          <p:cNvPr id="3" name="Content Placeholder 2"/>
          <p:cNvSpPr>
            <a:spLocks noGrp="1"/>
          </p:cNvSpPr>
          <p:nvPr>
            <p:ph idx="1"/>
          </p:nvPr>
        </p:nvSpPr>
        <p:spPr>
          <a:xfrm>
            <a:off x="457200" y="1417638"/>
            <a:ext cx="8229600" cy="4708525"/>
          </a:xfrm>
        </p:spPr>
        <p:txBody>
          <a:bodyPr>
            <a:normAutofit/>
          </a:bodyPr>
          <a:lstStyle/>
          <a:p>
            <a:r>
              <a:rPr lang="en-US" sz="2000" dirty="0">
                <a:latin typeface="+mn-lt"/>
              </a:rPr>
              <a:t>SQLite performs at the same or better speed vs. MySQL when dealing with "single-threaded" activity, i.e. only one process reading and writing to the database. </a:t>
            </a:r>
          </a:p>
          <a:p>
            <a:r>
              <a:rPr lang="en-US" sz="2000" dirty="0">
                <a:latin typeface="+mn-lt"/>
              </a:rPr>
              <a:t>SQLite's locking must be taken into account when inserting into a table.</a:t>
            </a:r>
            <a:endParaRPr lang="en-US" sz="2000" b="1" dirty="0">
              <a:latin typeface="+mn-lt"/>
            </a:endParaRPr>
          </a:p>
          <a:p>
            <a:pPr marL="0" indent="0">
              <a:buNone/>
            </a:pPr>
            <a:endParaRPr lang="en-US" sz="2000" b="1" dirty="0">
              <a:latin typeface="+mn-lt"/>
            </a:endParaRPr>
          </a:p>
          <a:p>
            <a:pPr marL="0" indent="0">
              <a:buNone/>
            </a:pPr>
            <a:endParaRPr lang="en-US" sz="2000" b="1" dirty="0">
              <a:latin typeface="+mn-lt"/>
            </a:endParaRPr>
          </a:p>
          <a:p>
            <a:pPr marL="0" indent="0">
              <a:buNone/>
            </a:pPr>
            <a:endParaRPr lang="en-US" sz="2000" b="1" dirty="0">
              <a:latin typeface="+mn-lt"/>
            </a:endParaRPr>
          </a:p>
          <a:p>
            <a:endParaRPr lang="en-US" sz="2400" dirty="0">
              <a:latin typeface="+mn-lt"/>
            </a:endParaRPr>
          </a:p>
          <a:p>
            <a:endParaRPr lang="en-US" sz="2400" dirty="0">
              <a:latin typeface="+mn-lt"/>
            </a:endParaRPr>
          </a:p>
          <a:p>
            <a:pPr marL="0" indent="0">
              <a:buNone/>
            </a:pPr>
            <a:endParaRPr lang="en-US" sz="2400" dirty="0">
              <a:latin typeface="+mn-lt"/>
            </a:endParaRPr>
          </a:p>
        </p:txBody>
      </p:sp>
    </p:spTree>
    <p:extLst>
      <p:ext uri="{BB962C8B-B14F-4D97-AF65-F5344CB8AC3E}">
        <p14:creationId xmlns:p14="http://schemas.microsoft.com/office/powerpoint/2010/main" val="121696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Contents	</a:t>
            </a:r>
          </a:p>
        </p:txBody>
      </p:sp>
      <p:sp>
        <p:nvSpPr>
          <p:cNvPr id="3" name="Content Placeholder 2"/>
          <p:cNvSpPr>
            <a:spLocks noGrp="1"/>
          </p:cNvSpPr>
          <p:nvPr>
            <p:ph idx="1"/>
          </p:nvPr>
        </p:nvSpPr>
        <p:spPr/>
        <p:txBody>
          <a:bodyPr>
            <a:normAutofit/>
          </a:bodyPr>
          <a:lstStyle/>
          <a:p>
            <a:endParaRPr lang="en-US" sz="2400" dirty="0">
              <a:latin typeface="+mj-lt"/>
            </a:endParaRPr>
          </a:p>
          <a:p>
            <a:r>
              <a:rPr lang="en-US" sz="2400" dirty="0">
                <a:latin typeface="+mj-lt"/>
              </a:rPr>
              <a:t>Abstract	</a:t>
            </a:r>
          </a:p>
          <a:p>
            <a:r>
              <a:rPr lang="en-US" sz="2400" dirty="0">
                <a:latin typeface="+mj-lt"/>
              </a:rPr>
              <a:t>Introduction</a:t>
            </a:r>
          </a:p>
          <a:p>
            <a:r>
              <a:rPr lang="en-US" sz="2400" dirty="0">
                <a:latin typeface="+mj-lt"/>
              </a:rPr>
              <a:t>Advantages	</a:t>
            </a:r>
          </a:p>
          <a:p>
            <a:r>
              <a:rPr lang="en-US" sz="2400" dirty="0">
                <a:latin typeface="+mj-lt"/>
              </a:rPr>
              <a:t>System Design</a:t>
            </a:r>
          </a:p>
          <a:p>
            <a:r>
              <a:rPr lang="en-US" sz="2400" dirty="0">
                <a:latin typeface="+mj-lt"/>
              </a:rPr>
              <a:t>Software Requirements</a:t>
            </a:r>
          </a:p>
          <a:p>
            <a:r>
              <a:rPr lang="en-US" sz="2400" dirty="0">
                <a:latin typeface="+mj-lt"/>
              </a:rPr>
              <a:t>Functional Walkthrough</a:t>
            </a:r>
          </a:p>
          <a:p>
            <a:r>
              <a:rPr lang="en-US" sz="2400" dirty="0">
                <a:latin typeface="+mj-lt"/>
              </a:rPr>
              <a:t>Conclusion</a:t>
            </a:r>
          </a:p>
          <a:p>
            <a:r>
              <a:rPr lang="en-US" sz="2400" dirty="0">
                <a:latin typeface="+mj-lt"/>
              </a:rPr>
              <a:t>Reference </a:t>
            </a:r>
          </a:p>
          <a:p>
            <a:endParaRPr lang="en-US" dirty="0"/>
          </a:p>
        </p:txBody>
      </p:sp>
    </p:spTree>
    <p:extLst>
      <p:ext uri="{BB962C8B-B14F-4D97-AF65-F5344CB8AC3E}">
        <p14:creationId xmlns:p14="http://schemas.microsoft.com/office/powerpoint/2010/main" val="155058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solidFill>
                  <a:srgbClr val="0072BC"/>
                </a:solidFill>
                <a:latin typeface="+mn-lt"/>
              </a:rPr>
              <a:t>Database Design</a:t>
            </a:r>
            <a:endParaRPr lang="en-US" sz="3200" dirty="0">
              <a:latin typeface="+mn-lt"/>
            </a:endParaRPr>
          </a:p>
        </p:txBody>
      </p:sp>
      <p:sp>
        <p:nvSpPr>
          <p:cNvPr id="3" name="Content Placeholder 2"/>
          <p:cNvSpPr>
            <a:spLocks noGrp="1"/>
          </p:cNvSpPr>
          <p:nvPr>
            <p:ph idx="1"/>
          </p:nvPr>
        </p:nvSpPr>
        <p:spPr>
          <a:xfrm>
            <a:off x="457200" y="1417638"/>
            <a:ext cx="8229600" cy="4708525"/>
          </a:xfrm>
        </p:spPr>
        <p:txBody>
          <a:bodyPr>
            <a:normAutofit/>
          </a:bodyPr>
          <a:lstStyle/>
          <a:p>
            <a:pPr marL="0" indent="0">
              <a:buNone/>
            </a:pPr>
            <a:endParaRPr lang="en-US" sz="2000" b="1" dirty="0">
              <a:latin typeface="+mn-lt"/>
            </a:endParaRPr>
          </a:p>
          <a:p>
            <a:pPr marL="0" indent="0">
              <a:buNone/>
            </a:pPr>
            <a:endParaRPr lang="en-US" sz="2000" b="1" dirty="0">
              <a:latin typeface="+mn-lt"/>
            </a:endParaRPr>
          </a:p>
          <a:p>
            <a:pPr marL="0" indent="0">
              <a:buNone/>
            </a:pPr>
            <a:endParaRPr lang="en-US" sz="2000" b="1" dirty="0">
              <a:latin typeface="+mn-lt"/>
            </a:endParaRPr>
          </a:p>
          <a:p>
            <a:endParaRPr lang="en-US" sz="2400" dirty="0">
              <a:latin typeface="+mn-lt"/>
            </a:endParaRPr>
          </a:p>
          <a:p>
            <a:endParaRPr lang="en-US" sz="2400" dirty="0">
              <a:latin typeface="+mn-lt"/>
            </a:endParaRPr>
          </a:p>
          <a:p>
            <a:pPr marL="0" indent="0">
              <a:buNone/>
            </a:pPr>
            <a:endParaRPr lang="en-US" sz="2400"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16" y="1251285"/>
            <a:ext cx="6766259" cy="4467726"/>
          </a:xfrm>
          <a:prstGeom prst="rect">
            <a:avLst/>
          </a:prstGeom>
        </p:spPr>
      </p:pic>
    </p:spTree>
    <p:extLst>
      <p:ext uri="{BB962C8B-B14F-4D97-AF65-F5344CB8AC3E}">
        <p14:creationId xmlns:p14="http://schemas.microsoft.com/office/powerpoint/2010/main" val="262001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5B95-8613-6B40-8AB0-9DC061F6C0DA}"/>
              </a:ext>
            </a:extLst>
          </p:cNvPr>
          <p:cNvSpPr>
            <a:spLocks noGrp="1"/>
          </p:cNvSpPr>
          <p:nvPr>
            <p:ph type="title"/>
          </p:nvPr>
        </p:nvSpPr>
        <p:spPr/>
        <p:txBody>
          <a:bodyPr/>
          <a:lstStyle/>
          <a:p>
            <a:r>
              <a:rPr lang="en-US" dirty="0"/>
              <a:t>Website Layout</a:t>
            </a:r>
          </a:p>
        </p:txBody>
      </p:sp>
      <p:pic>
        <p:nvPicPr>
          <p:cNvPr id="5" name="Picture 4">
            <a:extLst>
              <a:ext uri="{FF2B5EF4-FFF2-40B4-BE49-F238E27FC236}">
                <a16:creationId xmlns:a16="http://schemas.microsoft.com/office/drawing/2014/main" id="{AF624594-64FF-634C-AA68-CF2F461603F6}"/>
              </a:ext>
            </a:extLst>
          </p:cNvPr>
          <p:cNvPicPr>
            <a:picLocks noChangeAspect="1"/>
          </p:cNvPicPr>
          <p:nvPr/>
        </p:nvPicPr>
        <p:blipFill>
          <a:blip r:embed="rId2"/>
          <a:stretch>
            <a:fillRect/>
          </a:stretch>
        </p:blipFill>
        <p:spPr>
          <a:xfrm>
            <a:off x="834390" y="1417638"/>
            <a:ext cx="7475220" cy="4414611"/>
          </a:xfrm>
          <a:prstGeom prst="rect">
            <a:avLst/>
          </a:prstGeom>
        </p:spPr>
      </p:pic>
    </p:spTree>
    <p:extLst>
      <p:ext uri="{BB962C8B-B14F-4D97-AF65-F5344CB8AC3E}">
        <p14:creationId xmlns:p14="http://schemas.microsoft.com/office/powerpoint/2010/main" val="219686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0DED-28A5-B943-9782-7FA753F7B034}"/>
              </a:ext>
            </a:extLst>
          </p:cNvPr>
          <p:cNvSpPr>
            <a:spLocks noGrp="1"/>
          </p:cNvSpPr>
          <p:nvPr>
            <p:ph type="title"/>
          </p:nvPr>
        </p:nvSpPr>
        <p:spPr/>
        <p:txBody>
          <a:bodyPr/>
          <a:lstStyle/>
          <a:p>
            <a:r>
              <a:rPr lang="en-US" dirty="0"/>
              <a:t>Student Registration</a:t>
            </a:r>
          </a:p>
        </p:txBody>
      </p:sp>
      <p:pic>
        <p:nvPicPr>
          <p:cNvPr id="5" name="Picture 4">
            <a:extLst>
              <a:ext uri="{FF2B5EF4-FFF2-40B4-BE49-F238E27FC236}">
                <a16:creationId xmlns:a16="http://schemas.microsoft.com/office/drawing/2014/main" id="{795001AC-3366-7A40-AFC8-5AB63738C662}"/>
              </a:ext>
            </a:extLst>
          </p:cNvPr>
          <p:cNvPicPr>
            <a:picLocks noChangeAspect="1"/>
          </p:cNvPicPr>
          <p:nvPr/>
        </p:nvPicPr>
        <p:blipFill>
          <a:blip r:embed="rId2"/>
          <a:stretch>
            <a:fillRect/>
          </a:stretch>
        </p:blipFill>
        <p:spPr>
          <a:xfrm>
            <a:off x="502920" y="1417638"/>
            <a:ext cx="8138160" cy="4616183"/>
          </a:xfrm>
          <a:prstGeom prst="rect">
            <a:avLst/>
          </a:prstGeom>
        </p:spPr>
      </p:pic>
    </p:spTree>
    <p:extLst>
      <p:ext uri="{BB962C8B-B14F-4D97-AF65-F5344CB8AC3E}">
        <p14:creationId xmlns:p14="http://schemas.microsoft.com/office/powerpoint/2010/main" val="1858376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0DED-28A5-B943-9782-7FA753F7B034}"/>
              </a:ext>
            </a:extLst>
          </p:cNvPr>
          <p:cNvSpPr>
            <a:spLocks noGrp="1"/>
          </p:cNvSpPr>
          <p:nvPr>
            <p:ph type="title"/>
          </p:nvPr>
        </p:nvSpPr>
        <p:spPr/>
        <p:txBody>
          <a:bodyPr/>
          <a:lstStyle/>
          <a:p>
            <a:r>
              <a:rPr lang="en-US" dirty="0"/>
              <a:t>Student Registration</a:t>
            </a:r>
          </a:p>
        </p:txBody>
      </p:sp>
      <p:pic>
        <p:nvPicPr>
          <p:cNvPr id="4" name="Picture 3">
            <a:extLst>
              <a:ext uri="{FF2B5EF4-FFF2-40B4-BE49-F238E27FC236}">
                <a16:creationId xmlns:a16="http://schemas.microsoft.com/office/drawing/2014/main" id="{E6D61EFE-38BA-4D4F-87BB-4511D41BD9AE}"/>
              </a:ext>
            </a:extLst>
          </p:cNvPr>
          <p:cNvPicPr>
            <a:picLocks noChangeAspect="1"/>
          </p:cNvPicPr>
          <p:nvPr/>
        </p:nvPicPr>
        <p:blipFill>
          <a:blip r:embed="rId2"/>
          <a:stretch>
            <a:fillRect/>
          </a:stretch>
        </p:blipFill>
        <p:spPr>
          <a:xfrm>
            <a:off x="288021" y="1509078"/>
            <a:ext cx="8567957" cy="4320222"/>
          </a:xfrm>
          <a:prstGeom prst="rect">
            <a:avLst/>
          </a:prstGeom>
        </p:spPr>
      </p:pic>
    </p:spTree>
    <p:extLst>
      <p:ext uri="{BB962C8B-B14F-4D97-AF65-F5344CB8AC3E}">
        <p14:creationId xmlns:p14="http://schemas.microsoft.com/office/powerpoint/2010/main" val="3682725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4873-60E7-1E4C-A902-3BF5E3DD9603}"/>
              </a:ext>
            </a:extLst>
          </p:cNvPr>
          <p:cNvSpPr>
            <a:spLocks noGrp="1"/>
          </p:cNvSpPr>
          <p:nvPr>
            <p:ph type="title"/>
          </p:nvPr>
        </p:nvSpPr>
        <p:spPr/>
        <p:txBody>
          <a:bodyPr/>
          <a:lstStyle/>
          <a:p>
            <a:r>
              <a:rPr lang="en-US" dirty="0"/>
              <a:t>Roommate Finder</a:t>
            </a:r>
          </a:p>
        </p:txBody>
      </p:sp>
      <p:pic>
        <p:nvPicPr>
          <p:cNvPr id="5" name="Picture 4">
            <a:extLst>
              <a:ext uri="{FF2B5EF4-FFF2-40B4-BE49-F238E27FC236}">
                <a16:creationId xmlns:a16="http://schemas.microsoft.com/office/drawing/2014/main" id="{ECF2CF3C-1D7A-6543-BBAE-906A8B4B27A1}"/>
              </a:ext>
            </a:extLst>
          </p:cNvPr>
          <p:cNvPicPr>
            <a:picLocks noChangeAspect="1"/>
          </p:cNvPicPr>
          <p:nvPr/>
        </p:nvPicPr>
        <p:blipFill>
          <a:blip r:embed="rId2"/>
          <a:stretch>
            <a:fillRect/>
          </a:stretch>
        </p:blipFill>
        <p:spPr>
          <a:xfrm>
            <a:off x="251460" y="1209294"/>
            <a:ext cx="8549640" cy="4844796"/>
          </a:xfrm>
          <a:prstGeom prst="rect">
            <a:avLst/>
          </a:prstGeom>
        </p:spPr>
      </p:pic>
    </p:spTree>
    <p:extLst>
      <p:ext uri="{BB962C8B-B14F-4D97-AF65-F5344CB8AC3E}">
        <p14:creationId xmlns:p14="http://schemas.microsoft.com/office/powerpoint/2010/main" val="9305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4873-60E7-1E4C-A902-3BF5E3DD9603}"/>
              </a:ext>
            </a:extLst>
          </p:cNvPr>
          <p:cNvSpPr>
            <a:spLocks noGrp="1"/>
          </p:cNvSpPr>
          <p:nvPr>
            <p:ph type="title"/>
          </p:nvPr>
        </p:nvSpPr>
        <p:spPr/>
        <p:txBody>
          <a:bodyPr/>
          <a:lstStyle/>
          <a:p>
            <a:r>
              <a:rPr lang="en-US" dirty="0"/>
              <a:t>Roommate Finder</a:t>
            </a:r>
          </a:p>
        </p:txBody>
      </p:sp>
      <p:pic>
        <p:nvPicPr>
          <p:cNvPr id="4" name="Picture 3">
            <a:extLst>
              <a:ext uri="{FF2B5EF4-FFF2-40B4-BE49-F238E27FC236}">
                <a16:creationId xmlns:a16="http://schemas.microsoft.com/office/drawing/2014/main" id="{ED2F64B7-6D52-7343-A9C0-7F795B3CA07B}"/>
              </a:ext>
            </a:extLst>
          </p:cNvPr>
          <p:cNvPicPr>
            <a:picLocks noChangeAspect="1"/>
          </p:cNvPicPr>
          <p:nvPr/>
        </p:nvPicPr>
        <p:blipFill>
          <a:blip r:embed="rId2"/>
          <a:stretch>
            <a:fillRect/>
          </a:stretch>
        </p:blipFill>
        <p:spPr>
          <a:xfrm>
            <a:off x="297180" y="1213876"/>
            <a:ext cx="8561070" cy="4852067"/>
          </a:xfrm>
          <a:prstGeom prst="rect">
            <a:avLst/>
          </a:prstGeom>
        </p:spPr>
      </p:pic>
    </p:spTree>
    <p:extLst>
      <p:ext uri="{BB962C8B-B14F-4D97-AF65-F5344CB8AC3E}">
        <p14:creationId xmlns:p14="http://schemas.microsoft.com/office/powerpoint/2010/main" val="172839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1B12-7115-564C-ACB7-BD4462006548}"/>
              </a:ext>
            </a:extLst>
          </p:cNvPr>
          <p:cNvSpPr>
            <a:spLocks noGrp="1"/>
          </p:cNvSpPr>
          <p:nvPr>
            <p:ph type="title"/>
          </p:nvPr>
        </p:nvSpPr>
        <p:spPr/>
        <p:txBody>
          <a:bodyPr/>
          <a:lstStyle/>
          <a:p>
            <a:r>
              <a:rPr lang="en-US" dirty="0"/>
              <a:t>Admin Panel</a:t>
            </a:r>
          </a:p>
        </p:txBody>
      </p:sp>
      <p:pic>
        <p:nvPicPr>
          <p:cNvPr id="5" name="Picture 4">
            <a:extLst>
              <a:ext uri="{FF2B5EF4-FFF2-40B4-BE49-F238E27FC236}">
                <a16:creationId xmlns:a16="http://schemas.microsoft.com/office/drawing/2014/main" id="{24923C1D-25DC-AD4B-93E4-150E5A8E1462}"/>
              </a:ext>
            </a:extLst>
          </p:cNvPr>
          <p:cNvPicPr>
            <a:picLocks noChangeAspect="1"/>
          </p:cNvPicPr>
          <p:nvPr/>
        </p:nvPicPr>
        <p:blipFill rotWithShape="1">
          <a:blip r:embed="rId2"/>
          <a:srcRect b="10481"/>
          <a:stretch/>
        </p:blipFill>
        <p:spPr>
          <a:xfrm>
            <a:off x="722947" y="1417638"/>
            <a:ext cx="7698105" cy="4428269"/>
          </a:xfrm>
          <a:prstGeom prst="rect">
            <a:avLst/>
          </a:prstGeom>
        </p:spPr>
      </p:pic>
    </p:spTree>
    <p:extLst>
      <p:ext uri="{BB962C8B-B14F-4D97-AF65-F5344CB8AC3E}">
        <p14:creationId xmlns:p14="http://schemas.microsoft.com/office/powerpoint/2010/main" val="718124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1B12-7115-564C-ACB7-BD4462006548}"/>
              </a:ext>
            </a:extLst>
          </p:cNvPr>
          <p:cNvSpPr>
            <a:spLocks noGrp="1"/>
          </p:cNvSpPr>
          <p:nvPr>
            <p:ph type="title"/>
          </p:nvPr>
        </p:nvSpPr>
        <p:spPr/>
        <p:txBody>
          <a:bodyPr/>
          <a:lstStyle/>
          <a:p>
            <a:r>
              <a:rPr lang="en-US" dirty="0"/>
              <a:t>Admin Panel</a:t>
            </a:r>
          </a:p>
        </p:txBody>
      </p:sp>
      <p:pic>
        <p:nvPicPr>
          <p:cNvPr id="4" name="Picture 3">
            <a:extLst>
              <a:ext uri="{FF2B5EF4-FFF2-40B4-BE49-F238E27FC236}">
                <a16:creationId xmlns:a16="http://schemas.microsoft.com/office/drawing/2014/main" id="{AE5962FA-0F94-E44A-A18A-892DC9E04253}"/>
              </a:ext>
            </a:extLst>
          </p:cNvPr>
          <p:cNvPicPr>
            <a:picLocks noChangeAspect="1"/>
          </p:cNvPicPr>
          <p:nvPr/>
        </p:nvPicPr>
        <p:blipFill>
          <a:blip r:embed="rId2"/>
          <a:stretch>
            <a:fillRect/>
          </a:stretch>
        </p:blipFill>
        <p:spPr>
          <a:xfrm>
            <a:off x="391911" y="1417638"/>
            <a:ext cx="8360177" cy="4345403"/>
          </a:xfrm>
          <a:prstGeom prst="rect">
            <a:avLst/>
          </a:prstGeom>
        </p:spPr>
      </p:pic>
    </p:spTree>
    <p:extLst>
      <p:ext uri="{BB962C8B-B14F-4D97-AF65-F5344CB8AC3E}">
        <p14:creationId xmlns:p14="http://schemas.microsoft.com/office/powerpoint/2010/main" val="7915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1B12-7115-564C-ACB7-BD4462006548}"/>
              </a:ext>
            </a:extLst>
          </p:cNvPr>
          <p:cNvSpPr>
            <a:spLocks noGrp="1"/>
          </p:cNvSpPr>
          <p:nvPr>
            <p:ph type="title"/>
          </p:nvPr>
        </p:nvSpPr>
        <p:spPr/>
        <p:txBody>
          <a:bodyPr/>
          <a:lstStyle/>
          <a:p>
            <a:r>
              <a:rPr lang="en-US" dirty="0"/>
              <a:t>Admin Panel</a:t>
            </a:r>
          </a:p>
        </p:txBody>
      </p:sp>
      <p:pic>
        <p:nvPicPr>
          <p:cNvPr id="5" name="Picture 4">
            <a:extLst>
              <a:ext uri="{FF2B5EF4-FFF2-40B4-BE49-F238E27FC236}">
                <a16:creationId xmlns:a16="http://schemas.microsoft.com/office/drawing/2014/main" id="{87C8F4A5-637B-BF4D-B1B3-7FEB1727963E}"/>
              </a:ext>
            </a:extLst>
          </p:cNvPr>
          <p:cNvPicPr>
            <a:picLocks noChangeAspect="1"/>
          </p:cNvPicPr>
          <p:nvPr/>
        </p:nvPicPr>
        <p:blipFill>
          <a:blip r:embed="rId2"/>
          <a:stretch>
            <a:fillRect/>
          </a:stretch>
        </p:blipFill>
        <p:spPr>
          <a:xfrm>
            <a:off x="394335" y="1783517"/>
            <a:ext cx="8355330" cy="3290965"/>
          </a:xfrm>
          <a:prstGeom prst="rect">
            <a:avLst/>
          </a:prstGeom>
        </p:spPr>
      </p:pic>
    </p:spTree>
    <p:extLst>
      <p:ext uri="{BB962C8B-B14F-4D97-AF65-F5344CB8AC3E}">
        <p14:creationId xmlns:p14="http://schemas.microsoft.com/office/powerpoint/2010/main" val="271382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5D163-2843-9449-ADDC-FCC70C75EC6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2C5E42E-5EDF-CA4A-BA2C-11F3DFF683D7}"/>
              </a:ext>
            </a:extLst>
          </p:cNvPr>
          <p:cNvSpPr>
            <a:spLocks noGrp="1"/>
          </p:cNvSpPr>
          <p:nvPr>
            <p:ph idx="1"/>
          </p:nvPr>
        </p:nvSpPr>
        <p:spPr/>
        <p:txBody>
          <a:bodyPr>
            <a:normAutofit/>
          </a:bodyPr>
          <a:lstStyle/>
          <a:p>
            <a:r>
              <a:rPr lang="en-US" sz="2400" dirty="0">
                <a:latin typeface="+mn-lt"/>
                <a:hlinkClick r:id="rId2"/>
              </a:rPr>
              <a:t>https://www.sqlite.org/whentouse.html</a:t>
            </a:r>
            <a:endParaRPr lang="en-US" sz="2400" dirty="0">
              <a:latin typeface="+mn-lt"/>
            </a:endParaRPr>
          </a:p>
          <a:p>
            <a:r>
              <a:rPr lang="en-US" sz="2400" dirty="0">
                <a:latin typeface="+mn-lt"/>
                <a:hlinkClick r:id="rId3"/>
              </a:rPr>
              <a:t>https://tableplus.com/blog/2018/08/sqlite-vs-mysql-which-database-should-you-use.html</a:t>
            </a:r>
            <a:endParaRPr lang="en-US" sz="2400" dirty="0">
              <a:latin typeface="+mn-lt"/>
            </a:endParaRPr>
          </a:p>
          <a:p>
            <a:endParaRPr lang="en-US" sz="2400" dirty="0">
              <a:latin typeface="+mn-lt"/>
            </a:endParaRPr>
          </a:p>
        </p:txBody>
      </p:sp>
    </p:spTree>
    <p:extLst>
      <p:ext uri="{BB962C8B-B14F-4D97-AF65-F5344CB8AC3E}">
        <p14:creationId xmlns:p14="http://schemas.microsoft.com/office/powerpoint/2010/main" val="41375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Abstract		</a:t>
            </a:r>
          </a:p>
        </p:txBody>
      </p:sp>
      <p:sp>
        <p:nvSpPr>
          <p:cNvPr id="3" name="Content Placeholder 2"/>
          <p:cNvSpPr>
            <a:spLocks noGrp="1"/>
          </p:cNvSpPr>
          <p:nvPr>
            <p:ph idx="1"/>
          </p:nvPr>
        </p:nvSpPr>
        <p:spPr/>
        <p:txBody>
          <a:bodyPr>
            <a:normAutofit/>
          </a:bodyPr>
          <a:lstStyle/>
          <a:p>
            <a:r>
              <a:rPr lang="en-US" sz="2800" dirty="0">
                <a:latin typeface="+mn-lt"/>
              </a:rPr>
              <a:t>“DORM MANAGEMENT SYSTEM ” is an online application developed form managing various activities of the dorm.</a:t>
            </a:r>
          </a:p>
          <a:p>
            <a:r>
              <a:rPr lang="en-US" sz="2800" dirty="0">
                <a:latin typeface="+mn-lt"/>
              </a:rPr>
              <a:t>The project deals with problem on managing the dorm and avoid the problem which occurs when carried manually.</a:t>
            </a:r>
          </a:p>
          <a:p>
            <a:r>
              <a:rPr lang="en-US" sz="2800" dirty="0">
                <a:latin typeface="+mn-lt"/>
              </a:rPr>
              <a:t>We can improve the efficiency of the system , thus overcome the drawback of existing system.</a:t>
            </a:r>
          </a:p>
        </p:txBody>
      </p:sp>
    </p:spTree>
    <p:extLst>
      <p:ext uri="{BB962C8B-B14F-4D97-AF65-F5344CB8AC3E}">
        <p14:creationId xmlns:p14="http://schemas.microsoft.com/office/powerpoint/2010/main" val="2231319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D795-A269-564E-B1A7-87CB99899C0C}"/>
              </a:ext>
            </a:extLst>
          </p:cNvPr>
          <p:cNvSpPr>
            <a:spLocks noGrp="1"/>
          </p:cNvSpPr>
          <p:nvPr>
            <p:ph type="title"/>
          </p:nvPr>
        </p:nvSpPr>
        <p:spPr>
          <a:xfrm>
            <a:off x="457200" y="2857500"/>
            <a:ext cx="8229600" cy="1143000"/>
          </a:xfrm>
        </p:spPr>
        <p:txBody>
          <a:bodyPr/>
          <a:lstStyle/>
          <a:p>
            <a:r>
              <a:rPr lang="en-US" dirty="0"/>
              <a:t>LIVE DEMO!</a:t>
            </a:r>
          </a:p>
        </p:txBody>
      </p:sp>
    </p:spTree>
    <p:extLst>
      <p:ext uri="{BB962C8B-B14F-4D97-AF65-F5344CB8AC3E}">
        <p14:creationId xmlns:p14="http://schemas.microsoft.com/office/powerpoint/2010/main" val="263083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454EF-0F45-6E4C-9128-B2BF6D1F476F}"/>
              </a:ext>
            </a:extLst>
          </p:cNvPr>
          <p:cNvPicPr>
            <a:picLocks noChangeAspect="1"/>
          </p:cNvPicPr>
          <p:nvPr/>
        </p:nvPicPr>
        <p:blipFill>
          <a:blip r:embed="rId2"/>
          <a:stretch>
            <a:fillRect/>
          </a:stretch>
        </p:blipFill>
        <p:spPr>
          <a:xfrm>
            <a:off x="857250" y="597452"/>
            <a:ext cx="7863840" cy="5243795"/>
          </a:xfrm>
          <a:prstGeom prst="rect">
            <a:avLst/>
          </a:prstGeom>
        </p:spPr>
      </p:pic>
    </p:spTree>
    <p:extLst>
      <p:ext uri="{BB962C8B-B14F-4D97-AF65-F5344CB8AC3E}">
        <p14:creationId xmlns:p14="http://schemas.microsoft.com/office/powerpoint/2010/main" val="140320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Introduction 	</a:t>
            </a:r>
          </a:p>
        </p:txBody>
      </p:sp>
      <p:sp>
        <p:nvSpPr>
          <p:cNvPr id="3" name="Content Placeholder 2"/>
          <p:cNvSpPr>
            <a:spLocks noGrp="1"/>
          </p:cNvSpPr>
          <p:nvPr>
            <p:ph idx="1"/>
          </p:nvPr>
        </p:nvSpPr>
        <p:spPr/>
        <p:txBody>
          <a:bodyPr>
            <a:normAutofit/>
          </a:bodyPr>
          <a:lstStyle/>
          <a:p>
            <a:endParaRPr lang="en-US" sz="2400" dirty="0">
              <a:latin typeface="+mn-lt"/>
            </a:endParaRPr>
          </a:p>
          <a:p>
            <a:r>
              <a:rPr lang="en-US" sz="2400" dirty="0">
                <a:latin typeface="+mn-lt"/>
              </a:rPr>
              <a:t>Dorm management system provides customize and user friendly software for dorm information management.</a:t>
            </a:r>
          </a:p>
          <a:p>
            <a:r>
              <a:rPr lang="en-US" sz="2400" dirty="0">
                <a:latin typeface="+mn-lt"/>
              </a:rPr>
              <a:t>It helps admin and Students  to manage:-</a:t>
            </a:r>
          </a:p>
          <a:p>
            <a:pPr marL="457200" indent="-457200">
              <a:buFont typeface="+mj-lt"/>
              <a:buAutoNum type="arabicPeriod"/>
            </a:pPr>
            <a:r>
              <a:rPr lang="en-US" sz="2400" dirty="0">
                <a:latin typeface="+mn-lt"/>
              </a:rPr>
              <a:t> Student Records</a:t>
            </a:r>
          </a:p>
          <a:p>
            <a:pPr marL="457200" indent="-457200">
              <a:buFont typeface="+mj-lt"/>
              <a:buAutoNum type="arabicPeriod"/>
            </a:pPr>
            <a:r>
              <a:rPr lang="en-US" sz="2400" dirty="0">
                <a:latin typeface="+mn-lt"/>
              </a:rPr>
              <a:t>Room Records </a:t>
            </a:r>
          </a:p>
          <a:p>
            <a:pPr marL="457200" indent="-457200">
              <a:buFont typeface="+mj-lt"/>
              <a:buAutoNum type="arabicPeriod"/>
            </a:pPr>
            <a:r>
              <a:rPr lang="en-US" sz="2400" dirty="0">
                <a:latin typeface="+mn-lt"/>
              </a:rPr>
              <a:t>Allocating Room</a:t>
            </a:r>
          </a:p>
          <a:p>
            <a:pPr marL="457200" indent="-457200">
              <a:buFont typeface="+mj-lt"/>
              <a:buAutoNum type="arabicPeriod"/>
            </a:pPr>
            <a:r>
              <a:rPr lang="en-US" sz="2400" dirty="0">
                <a:latin typeface="+mn-lt"/>
              </a:rPr>
              <a:t>Finding Room Partner on the basis of Compatibility.</a:t>
            </a:r>
          </a:p>
          <a:p>
            <a:pPr marL="0" indent="0">
              <a:buNone/>
            </a:pPr>
            <a:r>
              <a:rPr lang="en-US" sz="2400" dirty="0">
                <a:latin typeface="+mn-lt"/>
              </a:rPr>
              <a:t> </a:t>
            </a:r>
          </a:p>
        </p:txBody>
      </p:sp>
    </p:spTree>
    <p:extLst>
      <p:ext uri="{BB962C8B-B14F-4D97-AF65-F5344CB8AC3E}">
        <p14:creationId xmlns:p14="http://schemas.microsoft.com/office/powerpoint/2010/main" val="377310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Advantages	</a:t>
            </a:r>
          </a:p>
        </p:txBody>
      </p:sp>
      <p:sp>
        <p:nvSpPr>
          <p:cNvPr id="3" name="Content Placeholder 2"/>
          <p:cNvSpPr>
            <a:spLocks noGrp="1"/>
          </p:cNvSpPr>
          <p:nvPr>
            <p:ph idx="1"/>
          </p:nvPr>
        </p:nvSpPr>
        <p:spPr/>
        <p:txBody>
          <a:bodyPr>
            <a:normAutofit/>
          </a:bodyPr>
          <a:lstStyle/>
          <a:p>
            <a:r>
              <a:rPr lang="en-US" sz="2400" dirty="0">
                <a:latin typeface="+mn-lt"/>
              </a:rPr>
              <a:t>Easy to handle</a:t>
            </a:r>
          </a:p>
          <a:p>
            <a:r>
              <a:rPr lang="en-US" sz="2400" dirty="0">
                <a:latin typeface="+mn-lt"/>
              </a:rPr>
              <a:t>Authorized Users Based Roles</a:t>
            </a:r>
          </a:p>
          <a:p>
            <a:r>
              <a:rPr lang="en-US" sz="2400" dirty="0">
                <a:latin typeface="+mn-lt"/>
              </a:rPr>
              <a:t>Easy Data Insert , Update and Retrieval</a:t>
            </a:r>
          </a:p>
          <a:p>
            <a:r>
              <a:rPr lang="en-US" sz="2400" dirty="0">
                <a:latin typeface="+mn-lt"/>
              </a:rPr>
              <a:t>Less Human Error</a:t>
            </a:r>
          </a:p>
          <a:p>
            <a:r>
              <a:rPr lang="en-US" sz="2400" dirty="0">
                <a:latin typeface="+mn-lt"/>
              </a:rPr>
              <a:t>Good Security  </a:t>
            </a:r>
          </a:p>
          <a:p>
            <a:endParaRPr lang="en-US" sz="2400" dirty="0">
              <a:latin typeface="+mn-lt"/>
            </a:endParaRPr>
          </a:p>
        </p:txBody>
      </p:sp>
    </p:spTree>
    <p:extLst>
      <p:ext uri="{BB962C8B-B14F-4D97-AF65-F5344CB8AC3E}">
        <p14:creationId xmlns:p14="http://schemas.microsoft.com/office/powerpoint/2010/main" val="88585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System Design	</a:t>
            </a:r>
          </a:p>
        </p:txBody>
      </p:sp>
      <p:sp>
        <p:nvSpPr>
          <p:cNvPr id="3" name="Content Placeholder 2"/>
          <p:cNvSpPr>
            <a:spLocks noGrp="1"/>
          </p:cNvSpPr>
          <p:nvPr>
            <p:ph idx="1"/>
          </p:nvPr>
        </p:nvSpPr>
        <p:spPr/>
        <p:txBody>
          <a:bodyPr>
            <a:normAutofit/>
          </a:bodyPr>
          <a:lstStyle/>
          <a:p>
            <a:r>
              <a:rPr lang="en-US" sz="2400" dirty="0">
                <a:latin typeface="+mn-lt"/>
              </a:rPr>
              <a:t>Data Flow Diagram Level 0 </a:t>
            </a:r>
          </a:p>
        </p:txBody>
      </p:sp>
      <p:sp>
        <p:nvSpPr>
          <p:cNvPr id="4" name="Rectangle 3"/>
          <p:cNvSpPr/>
          <p:nvPr/>
        </p:nvSpPr>
        <p:spPr>
          <a:xfrm>
            <a:off x="737937" y="2894396"/>
            <a:ext cx="2261937" cy="14518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User		</a:t>
            </a:r>
          </a:p>
        </p:txBody>
      </p:sp>
      <p:sp>
        <p:nvSpPr>
          <p:cNvPr id="5" name="Right Arrow 4"/>
          <p:cNvSpPr/>
          <p:nvPr/>
        </p:nvSpPr>
        <p:spPr>
          <a:xfrm>
            <a:off x="2999874" y="3344779"/>
            <a:ext cx="978568" cy="4812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978442" y="3240505"/>
            <a:ext cx="1612232" cy="7940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Hostel</a:t>
            </a:r>
          </a:p>
        </p:txBody>
      </p:sp>
      <p:sp>
        <p:nvSpPr>
          <p:cNvPr id="8" name="Right Arrow 7"/>
          <p:cNvSpPr/>
          <p:nvPr/>
        </p:nvSpPr>
        <p:spPr>
          <a:xfrm>
            <a:off x="5582653" y="3457074"/>
            <a:ext cx="1315452" cy="3689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an 8"/>
          <p:cNvSpPr/>
          <p:nvPr/>
        </p:nvSpPr>
        <p:spPr>
          <a:xfrm>
            <a:off x="6898105" y="2767263"/>
            <a:ext cx="1491916" cy="155608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Dorm Management Database</a:t>
            </a:r>
          </a:p>
        </p:txBody>
      </p:sp>
    </p:spTree>
    <p:extLst>
      <p:ext uri="{BB962C8B-B14F-4D97-AF65-F5344CB8AC3E}">
        <p14:creationId xmlns:p14="http://schemas.microsoft.com/office/powerpoint/2010/main" val="54347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System Design	</a:t>
            </a:r>
          </a:p>
        </p:txBody>
      </p:sp>
      <p:sp>
        <p:nvSpPr>
          <p:cNvPr id="3" name="Content Placeholder 2"/>
          <p:cNvSpPr>
            <a:spLocks noGrp="1"/>
          </p:cNvSpPr>
          <p:nvPr>
            <p:ph idx="1"/>
          </p:nvPr>
        </p:nvSpPr>
        <p:spPr/>
        <p:txBody>
          <a:bodyPr>
            <a:normAutofit/>
          </a:bodyPr>
          <a:lstStyle/>
          <a:p>
            <a:r>
              <a:rPr lang="en-US" sz="2400" dirty="0">
                <a:latin typeface="+mn-lt"/>
              </a:rPr>
              <a:t>Data Flow Diagram Level 1 </a:t>
            </a:r>
          </a:p>
        </p:txBody>
      </p:sp>
      <p:sp>
        <p:nvSpPr>
          <p:cNvPr id="4" name="Rectangle 3"/>
          <p:cNvSpPr/>
          <p:nvPr/>
        </p:nvSpPr>
        <p:spPr>
          <a:xfrm>
            <a:off x="521368" y="2894396"/>
            <a:ext cx="2045369" cy="16615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Students	</a:t>
            </a:r>
          </a:p>
        </p:txBody>
      </p:sp>
      <p:sp>
        <p:nvSpPr>
          <p:cNvPr id="5" name="Right Arrow 4"/>
          <p:cNvSpPr/>
          <p:nvPr/>
        </p:nvSpPr>
        <p:spPr>
          <a:xfrm>
            <a:off x="2566737" y="3139038"/>
            <a:ext cx="1411705" cy="4812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9" name="Can 8"/>
          <p:cNvSpPr/>
          <p:nvPr/>
        </p:nvSpPr>
        <p:spPr>
          <a:xfrm>
            <a:off x="3978442" y="2679033"/>
            <a:ext cx="1636295" cy="204536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Dorm Management Database</a:t>
            </a:r>
          </a:p>
        </p:txBody>
      </p:sp>
      <p:sp>
        <p:nvSpPr>
          <p:cNvPr id="6" name="Rectangle 5"/>
          <p:cNvSpPr/>
          <p:nvPr/>
        </p:nvSpPr>
        <p:spPr>
          <a:xfrm>
            <a:off x="7251032" y="2999873"/>
            <a:ext cx="1644315" cy="16122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Admin</a:t>
            </a:r>
          </a:p>
        </p:txBody>
      </p:sp>
      <p:sp>
        <p:nvSpPr>
          <p:cNvPr id="10" name="Right Arrow 9"/>
          <p:cNvSpPr/>
          <p:nvPr/>
        </p:nvSpPr>
        <p:spPr>
          <a:xfrm>
            <a:off x="5614737" y="3139038"/>
            <a:ext cx="1628274" cy="4812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Verification</a:t>
            </a:r>
          </a:p>
        </p:txBody>
      </p:sp>
      <p:sp>
        <p:nvSpPr>
          <p:cNvPr id="11" name="Left Arrow 10"/>
          <p:cNvSpPr/>
          <p:nvPr/>
        </p:nvSpPr>
        <p:spPr>
          <a:xfrm>
            <a:off x="2566737" y="3863181"/>
            <a:ext cx="1411705" cy="48302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Allotment</a:t>
            </a:r>
          </a:p>
        </p:txBody>
      </p:sp>
      <p:sp>
        <p:nvSpPr>
          <p:cNvPr id="12" name="Left Arrow 11"/>
          <p:cNvSpPr/>
          <p:nvPr/>
        </p:nvSpPr>
        <p:spPr>
          <a:xfrm>
            <a:off x="5614737" y="3986463"/>
            <a:ext cx="1628274" cy="56949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Confirmation</a:t>
            </a:r>
          </a:p>
        </p:txBody>
      </p:sp>
    </p:spTree>
    <p:extLst>
      <p:ext uri="{BB962C8B-B14F-4D97-AF65-F5344CB8AC3E}">
        <p14:creationId xmlns:p14="http://schemas.microsoft.com/office/powerpoint/2010/main" val="3614686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System Design	</a:t>
            </a:r>
          </a:p>
        </p:txBody>
      </p:sp>
      <p:sp>
        <p:nvSpPr>
          <p:cNvPr id="3" name="Content Placeholder 2"/>
          <p:cNvSpPr>
            <a:spLocks noGrp="1"/>
          </p:cNvSpPr>
          <p:nvPr>
            <p:ph idx="1"/>
          </p:nvPr>
        </p:nvSpPr>
        <p:spPr/>
        <p:txBody>
          <a:bodyPr>
            <a:normAutofit/>
          </a:bodyPr>
          <a:lstStyle/>
          <a:p>
            <a:r>
              <a:rPr lang="en-US" sz="2400" dirty="0">
                <a:latin typeface="+mn-lt"/>
              </a:rPr>
              <a:t>Data Flow Diagram Level 2</a:t>
            </a:r>
          </a:p>
        </p:txBody>
      </p:sp>
      <p:sp>
        <p:nvSpPr>
          <p:cNvPr id="4" name="Rectangle 3"/>
          <p:cNvSpPr/>
          <p:nvPr/>
        </p:nvSpPr>
        <p:spPr>
          <a:xfrm>
            <a:off x="513347" y="2793854"/>
            <a:ext cx="1307431" cy="14518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Student </a:t>
            </a:r>
          </a:p>
        </p:txBody>
      </p:sp>
      <p:sp>
        <p:nvSpPr>
          <p:cNvPr id="5" name="Right Arrow 4"/>
          <p:cNvSpPr/>
          <p:nvPr/>
        </p:nvSpPr>
        <p:spPr>
          <a:xfrm>
            <a:off x="1836823" y="3279127"/>
            <a:ext cx="705852" cy="4812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3793959" y="3240505"/>
            <a:ext cx="569494" cy="3689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an 8"/>
          <p:cNvSpPr/>
          <p:nvPr/>
        </p:nvSpPr>
        <p:spPr>
          <a:xfrm>
            <a:off x="7130716" y="2513396"/>
            <a:ext cx="1491916" cy="180473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Dorm Management Database</a:t>
            </a:r>
          </a:p>
          <a:p>
            <a:pPr algn="ctr"/>
            <a:endParaRPr lang="en-US" dirty="0"/>
          </a:p>
        </p:txBody>
      </p:sp>
      <p:sp>
        <p:nvSpPr>
          <p:cNvPr id="6" name="Rounded Rectangle 5"/>
          <p:cNvSpPr/>
          <p:nvPr/>
        </p:nvSpPr>
        <p:spPr>
          <a:xfrm>
            <a:off x="2526629" y="2871537"/>
            <a:ext cx="1251283" cy="13475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Signup/</a:t>
            </a:r>
          </a:p>
          <a:p>
            <a:pPr algn="ctr"/>
            <a:r>
              <a:rPr lang="en-US" dirty="0"/>
              <a:t>Login</a:t>
            </a:r>
          </a:p>
        </p:txBody>
      </p:sp>
      <p:sp>
        <p:nvSpPr>
          <p:cNvPr id="10" name="Oval 9"/>
          <p:cNvSpPr/>
          <p:nvPr/>
        </p:nvSpPr>
        <p:spPr>
          <a:xfrm>
            <a:off x="4379500" y="2894396"/>
            <a:ext cx="2093489" cy="10427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Student Application </a:t>
            </a:r>
          </a:p>
          <a:p>
            <a:pPr algn="ctr"/>
            <a:r>
              <a:rPr lang="en-US" dirty="0"/>
              <a:t>Details</a:t>
            </a:r>
          </a:p>
        </p:txBody>
      </p:sp>
      <p:sp>
        <p:nvSpPr>
          <p:cNvPr id="11" name="Right Arrow 10"/>
          <p:cNvSpPr/>
          <p:nvPr/>
        </p:nvSpPr>
        <p:spPr>
          <a:xfrm>
            <a:off x="6472989" y="3240505"/>
            <a:ext cx="657727" cy="3689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7575884" y="4326597"/>
            <a:ext cx="601579" cy="63843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331243" y="4965033"/>
            <a:ext cx="1291389" cy="10186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Admin Evaluation</a:t>
            </a:r>
          </a:p>
        </p:txBody>
      </p:sp>
    </p:spTree>
    <p:extLst>
      <p:ext uri="{BB962C8B-B14F-4D97-AF65-F5344CB8AC3E}">
        <p14:creationId xmlns:p14="http://schemas.microsoft.com/office/powerpoint/2010/main" val="269851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0072BC"/>
                </a:solidFill>
                <a:latin typeface="+mj-lt"/>
              </a:rPr>
              <a:t>System Design	</a:t>
            </a:r>
          </a:p>
        </p:txBody>
      </p:sp>
      <p:sp>
        <p:nvSpPr>
          <p:cNvPr id="3" name="Content Placeholder 2"/>
          <p:cNvSpPr>
            <a:spLocks noGrp="1"/>
          </p:cNvSpPr>
          <p:nvPr>
            <p:ph idx="1"/>
          </p:nvPr>
        </p:nvSpPr>
        <p:spPr/>
        <p:txBody>
          <a:bodyPr>
            <a:normAutofit/>
          </a:bodyPr>
          <a:lstStyle/>
          <a:p>
            <a:r>
              <a:rPr lang="en-US" sz="2400" dirty="0">
                <a:latin typeface="+mn-lt"/>
              </a:rPr>
              <a:t>Data Flow Diagram Level 2</a:t>
            </a:r>
          </a:p>
        </p:txBody>
      </p:sp>
      <p:sp>
        <p:nvSpPr>
          <p:cNvPr id="4" name="Rectangle 3"/>
          <p:cNvSpPr/>
          <p:nvPr/>
        </p:nvSpPr>
        <p:spPr>
          <a:xfrm>
            <a:off x="737938" y="2894396"/>
            <a:ext cx="1451810" cy="14518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Admin	</a:t>
            </a:r>
          </a:p>
        </p:txBody>
      </p:sp>
      <p:sp>
        <p:nvSpPr>
          <p:cNvPr id="5" name="Right Arrow 4"/>
          <p:cNvSpPr/>
          <p:nvPr/>
        </p:nvSpPr>
        <p:spPr>
          <a:xfrm>
            <a:off x="2189749" y="3240505"/>
            <a:ext cx="705852" cy="4812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3793958" y="3240505"/>
            <a:ext cx="705851" cy="3689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an 8"/>
          <p:cNvSpPr/>
          <p:nvPr/>
        </p:nvSpPr>
        <p:spPr>
          <a:xfrm>
            <a:off x="7307179" y="4612105"/>
            <a:ext cx="1515978" cy="1371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Dorm Management Database</a:t>
            </a:r>
          </a:p>
        </p:txBody>
      </p:sp>
      <p:sp>
        <p:nvSpPr>
          <p:cNvPr id="6" name="Rounded Rectangle 5"/>
          <p:cNvSpPr/>
          <p:nvPr/>
        </p:nvSpPr>
        <p:spPr>
          <a:xfrm>
            <a:off x="2895599" y="2823411"/>
            <a:ext cx="898359" cy="13475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Login</a:t>
            </a:r>
          </a:p>
        </p:txBody>
      </p:sp>
      <p:sp>
        <p:nvSpPr>
          <p:cNvPr id="10" name="Oval 9"/>
          <p:cNvSpPr/>
          <p:nvPr/>
        </p:nvSpPr>
        <p:spPr>
          <a:xfrm>
            <a:off x="4499809" y="2894396"/>
            <a:ext cx="1973180" cy="104273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Student Application </a:t>
            </a:r>
          </a:p>
          <a:p>
            <a:pPr algn="ctr"/>
            <a:r>
              <a:rPr lang="en-US" dirty="0"/>
              <a:t>Evaluation</a:t>
            </a:r>
          </a:p>
        </p:txBody>
      </p:sp>
      <p:sp>
        <p:nvSpPr>
          <p:cNvPr id="11" name="Right Arrow 10"/>
          <p:cNvSpPr/>
          <p:nvPr/>
        </p:nvSpPr>
        <p:spPr>
          <a:xfrm>
            <a:off x="6472989" y="3240505"/>
            <a:ext cx="657727" cy="3689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iamond 12"/>
          <p:cNvSpPr/>
          <p:nvPr/>
        </p:nvSpPr>
        <p:spPr>
          <a:xfrm>
            <a:off x="7130715" y="2921066"/>
            <a:ext cx="1764631" cy="942115"/>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eligible</a:t>
            </a:r>
          </a:p>
        </p:txBody>
      </p:sp>
      <p:sp>
        <p:nvSpPr>
          <p:cNvPr id="14" name="Down Arrow 13"/>
          <p:cNvSpPr/>
          <p:nvPr/>
        </p:nvSpPr>
        <p:spPr>
          <a:xfrm>
            <a:off x="7407439" y="3863181"/>
            <a:ext cx="1211181" cy="74892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Yes</a:t>
            </a:r>
          </a:p>
        </p:txBody>
      </p:sp>
      <p:sp>
        <p:nvSpPr>
          <p:cNvPr id="15" name="Up Arrow 14"/>
          <p:cNvSpPr/>
          <p:nvPr/>
        </p:nvSpPr>
        <p:spPr>
          <a:xfrm>
            <a:off x="7531768" y="2406316"/>
            <a:ext cx="938464" cy="51475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a:t>
            </a:r>
          </a:p>
        </p:txBody>
      </p:sp>
      <p:sp>
        <p:nvSpPr>
          <p:cNvPr id="16" name="Rounded Rectangle 15"/>
          <p:cNvSpPr/>
          <p:nvPr/>
        </p:nvSpPr>
        <p:spPr>
          <a:xfrm>
            <a:off x="7307178" y="2045368"/>
            <a:ext cx="1311442" cy="3609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Reapply</a:t>
            </a:r>
          </a:p>
        </p:txBody>
      </p:sp>
    </p:spTree>
    <p:extLst>
      <p:ext uri="{BB962C8B-B14F-4D97-AF65-F5344CB8AC3E}">
        <p14:creationId xmlns:p14="http://schemas.microsoft.com/office/powerpoint/2010/main" val="1612082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896</TotalTime>
  <Words>778</Words>
  <Application>Microsoft Macintosh PowerPoint</Application>
  <PresentationFormat>On-screen Show (4:3)</PresentationFormat>
  <Paragraphs>145</Paragraphs>
  <Slides>31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Arial Rounded MT Bold</vt:lpstr>
      <vt:lpstr>Calibri</vt:lpstr>
      <vt:lpstr>Helvetica</vt:lpstr>
      <vt:lpstr>Office Theme</vt:lpstr>
      <vt:lpstr>Custom Design</vt:lpstr>
      <vt:lpstr>DORM MANAGEMENT SYSTEM</vt:lpstr>
      <vt:lpstr>Contents </vt:lpstr>
      <vt:lpstr>Abstract  </vt:lpstr>
      <vt:lpstr>Introduction  </vt:lpstr>
      <vt:lpstr>Advantages </vt:lpstr>
      <vt:lpstr>System Design </vt:lpstr>
      <vt:lpstr>System Design </vt:lpstr>
      <vt:lpstr>System Design </vt:lpstr>
      <vt:lpstr>System Design </vt:lpstr>
      <vt:lpstr>Software Requirements</vt:lpstr>
      <vt:lpstr> WHY MySQL ? </vt:lpstr>
      <vt:lpstr>MySQL vs SQLite</vt:lpstr>
      <vt:lpstr>MySQL vs SQLite</vt:lpstr>
      <vt:lpstr>MySQL vs SQLite</vt:lpstr>
      <vt:lpstr>MySQL vs SQLite Performance Testing </vt:lpstr>
      <vt:lpstr>MySQL vs SQLite Performance Testing </vt:lpstr>
      <vt:lpstr>MySQL vs SQLite Performance Testing </vt:lpstr>
      <vt:lpstr>MySQL vs SQLite Performance Testing </vt:lpstr>
      <vt:lpstr>MySQL vs SQLite Performance Testing Summary </vt:lpstr>
      <vt:lpstr>Database Design</vt:lpstr>
      <vt:lpstr>Website Layout</vt:lpstr>
      <vt:lpstr>Student Registration</vt:lpstr>
      <vt:lpstr>Student Registration</vt:lpstr>
      <vt:lpstr>Roommate Finder</vt:lpstr>
      <vt:lpstr>Roommate Finder</vt:lpstr>
      <vt:lpstr>Admin Panel</vt:lpstr>
      <vt:lpstr>Admin Panel</vt:lpstr>
      <vt:lpstr>Admin Panel</vt:lpstr>
      <vt:lpstr>References</vt:lpstr>
      <vt:lpstr>LIVE DEMO!</vt:lpstr>
      <vt:lpstr>PowerPoint Presentation</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Chandra, Dhairya (Student)</cp:lastModifiedBy>
  <cp:revision>59</cp:revision>
  <dcterms:created xsi:type="dcterms:W3CDTF">2014-01-29T16:52:11Z</dcterms:created>
  <dcterms:modified xsi:type="dcterms:W3CDTF">2019-11-12T20:15:32Z</dcterms:modified>
</cp:coreProperties>
</file>